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86" r:id="rId3"/>
    <p:sldId id="256" r:id="rId4"/>
    <p:sldId id="257" r:id="rId5"/>
    <p:sldId id="259" r:id="rId6"/>
    <p:sldId id="260" r:id="rId7"/>
    <p:sldId id="271" r:id="rId8"/>
    <p:sldId id="261" r:id="rId9"/>
    <p:sldId id="272" r:id="rId10"/>
    <p:sldId id="262" r:id="rId11"/>
    <p:sldId id="273" r:id="rId12"/>
    <p:sldId id="263" r:id="rId13"/>
    <p:sldId id="274" r:id="rId14"/>
    <p:sldId id="264" r:id="rId15"/>
    <p:sldId id="275" r:id="rId16"/>
    <p:sldId id="265" r:id="rId17"/>
    <p:sldId id="277" r:id="rId18"/>
    <p:sldId id="270" r:id="rId19"/>
    <p:sldId id="276" r:id="rId20"/>
    <p:sldId id="266" r:id="rId21"/>
    <p:sldId id="278" r:id="rId22"/>
    <p:sldId id="267" r:id="rId23"/>
    <p:sldId id="279" r:id="rId24"/>
    <p:sldId id="269" r:id="rId25"/>
    <p:sldId id="280" r:id="rId26"/>
    <p:sldId id="288" r:id="rId27"/>
    <p:sldId id="289" r:id="rId28"/>
    <p:sldId id="290" r:id="rId29"/>
    <p:sldId id="291" r:id="rId30"/>
    <p:sldId id="281" r:id="rId31"/>
    <p:sldId id="292" r:id="rId32"/>
    <p:sldId id="282" r:id="rId33"/>
    <p:sldId id="284" r:id="rId34"/>
    <p:sldId id="287" r:id="rId35"/>
    <p:sldId id="293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76" autoAdjust="0"/>
  </p:normalViewPr>
  <p:slideViewPr>
    <p:cSldViewPr snapToGrid="0">
      <p:cViewPr varScale="1">
        <p:scale>
          <a:sx n="95" d="100"/>
          <a:sy n="95" d="100"/>
        </p:scale>
        <p:origin x="3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0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17365"/>
            <a:ext cx="5181600" cy="3559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17365"/>
            <a:ext cx="5181600" cy="3559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40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54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1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11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1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3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A6469EC-0B7B-49A3-8340-63A1A191A0A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42D6C6A-CF58-4177-90B8-999E64A69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7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27976"/>
            <a:ext cx="10515600" cy="91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17364"/>
            <a:ext cx="10515600" cy="395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48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letter C followed by white lettering reading &quot;Colorado Secretary of State&quot; 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95520"/>
            <a:ext cx="4270080" cy="940294"/>
          </a:xfrm>
          <a:prstGeom prst="rect">
            <a:avLst/>
          </a:prstGeom>
        </p:spPr>
      </p:pic>
      <p:pic>
        <p:nvPicPr>
          <p:cNvPr id="6" name="Picture 5" descr="A colorful diamond shaped logo featuring the letter C, representing the Colorado Secretary of State's Office">
            <a:extLst>
              <a:ext uri="{FF2B5EF4-FFF2-40B4-BE49-F238E27FC236}">
                <a16:creationId xmlns:a16="http://schemas.microsoft.com/office/drawing/2014/main" id="{992245C3-52F8-569D-8A09-9AEEBF682E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25" y="5620364"/>
            <a:ext cx="920554" cy="10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s.state.co.us/pubs/notary/home.html?menuheaders=7" TargetMode="External"/><Relationship Id="rId5" Type="http://schemas.openxmlformats.org/officeDocument/2006/relationships/hyperlink" Target="https://www.coloradosos.gov/pubs/info_center/laws/Title24/Title24Article4.html" TargetMode="Externa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otary@coloradosos.gov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Continuing Legal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Colorado Department of State</a:t>
            </a:r>
          </a:p>
        </p:txBody>
      </p:sp>
    </p:spTree>
    <p:extLst>
      <p:ext uri="{BB962C8B-B14F-4D97-AF65-F5344CB8AC3E}">
        <p14:creationId xmlns:p14="http://schemas.microsoft.com/office/powerpoint/2010/main" val="176943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D331-E8FB-7BCA-F6E8-BE6114D2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ranklin Gothic Medium" panose="020B0603020102020204" pitchFamily="34" charset="0"/>
              </a:rPr>
              <a:t>Blanks are not allowed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CDC5-62CC-F860-D90A-A15992AE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24-21-525(7),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A notary public shall not perform any notarial act with respect to a record that is blank or that contains unfilled blanks in its text.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Signature banks</a:t>
            </a:r>
          </a:p>
          <a:p>
            <a:endParaRPr lang="en-US" dirty="0"/>
          </a:p>
        </p:txBody>
      </p:sp>
      <p:pic>
        <p:nvPicPr>
          <p:cNvPr id="5" name="Picture 4" descr="Picture of document with multiple blank spaces for each signer to sign. ">
            <a:extLst>
              <a:ext uri="{FF2B5EF4-FFF2-40B4-BE49-F238E27FC236}">
                <a16:creationId xmlns:a16="http://schemas.microsoft.com/office/drawing/2014/main" id="{6955FC7D-60D9-E247-95BA-4AAC7ED0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55" y="3429000"/>
            <a:ext cx="5441152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0B23A-E9F2-69A9-92CC-898532DE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532" y="784746"/>
            <a:ext cx="5930538" cy="222264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Debra “the Disqualifier” Ramono</a:t>
            </a:r>
          </a:p>
        </p:txBody>
      </p:sp>
      <p:pic>
        <p:nvPicPr>
          <p:cNvPr id="5" name="Picture 4" descr="Mug shot of female prisoner from late 19th century. Prisoner is wearing a Victorian style dress and is pictured from the front. ">
            <a:extLst>
              <a:ext uri="{FF2B5EF4-FFF2-40B4-BE49-F238E27FC236}">
                <a16:creationId xmlns:a16="http://schemas.microsoft.com/office/drawing/2014/main" id="{30234D26-F6F4-F919-A2AA-14727A41E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6" r="5206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46521-C10F-FCE2-5CAD-AEA5C584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Mob wife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Nothing, I don’t get “involved” in my spouse’s work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6-month suspension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732B4EC7-28CF-8891-D403-CD748EB60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5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92B5-0338-C5C5-E7B8-833CAE99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Disqualifying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DE779-A2FD-0BFF-CE42-A3A16938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99339"/>
            <a:ext cx="10058400" cy="40507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24-21-504,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A notary may not perform a notarization when: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The notary is a party to or named in the document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The notary’s spouse, partner, ancestor, descendent, or sibling is a party to or named in the document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The notary will receive a benefit from the document other than the notary fee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The notary’s spouse, partner, ancestor, descendent, or sibling will receive a benefit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Notarizations for employer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Interpreters</a:t>
            </a:r>
          </a:p>
        </p:txBody>
      </p:sp>
    </p:spTree>
    <p:extLst>
      <p:ext uri="{BB962C8B-B14F-4D97-AF65-F5344CB8AC3E}">
        <p14:creationId xmlns:p14="http://schemas.microsoft.com/office/powerpoint/2010/main" val="255792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20A93-F0BF-0D85-827B-54473A14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Triggerfinger</a:t>
            </a:r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Montano</a:t>
            </a:r>
          </a:p>
        </p:txBody>
      </p:sp>
      <p:pic>
        <p:nvPicPr>
          <p:cNvPr id="5" name="Picture 4" descr="Mug shot of male prisoner from early 20th century. Prisoner is wearing a suit and tie and pictured from the front.">
            <a:extLst>
              <a:ext uri="{FF2B5EF4-FFF2-40B4-BE49-F238E27FC236}">
                <a16:creationId xmlns:a16="http://schemas.microsoft.com/office/drawing/2014/main" id="{BEB24277-4CD5-4B70-BC8E-4564BF89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0" r="5409" b="-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D3B65-1F1A-0D6E-895A-41C38337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Professional bad guy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Hitman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Revocation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E83D935-E7F8-A040-B728-4B6CA6149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1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8B7A-4F6B-32A2-B9E9-A80FC1F5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Criminal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30E0-811B-CCDA-B6B3-37239B972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24-21-523(1)(c),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The Secretary of State may deny, refuse to renew, revoke, suspend, or impose a condition on the notary for: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A conviction of the applicant or notary public for any felony or, in the prior five years, a misdemeanor involving dishonesty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Oath on application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Complaints</a:t>
            </a:r>
          </a:p>
        </p:txBody>
      </p:sp>
    </p:spTree>
    <p:extLst>
      <p:ext uri="{BB962C8B-B14F-4D97-AF65-F5344CB8AC3E}">
        <p14:creationId xmlns:p14="http://schemas.microsoft.com/office/powerpoint/2010/main" val="130740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F4D1E-CCB0-3EC7-537B-9E699DA3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84746"/>
            <a:ext cx="5543006" cy="211540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Jack the Incomplete</a:t>
            </a:r>
          </a:p>
        </p:txBody>
      </p:sp>
      <p:pic>
        <p:nvPicPr>
          <p:cNvPr id="11" name="Picture 10" descr="Mug shot of male prisoner from early 20th century. Prisoner is wearing a suit and tie, has a bandage on his forehead, and is pictured from the front.">
            <a:extLst>
              <a:ext uri="{FF2B5EF4-FFF2-40B4-BE49-F238E27FC236}">
                <a16:creationId xmlns:a16="http://schemas.microsoft.com/office/drawing/2014/main" id="{BB4FDE8C-E243-9C6A-725E-5FCE544BE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" r="36082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2839E4-FAFC-DA9E-43AB-9DC1F316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Bookkeeper 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Fixing the books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Suspension pending training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EED82561-84AD-B9D7-E7C1-DC9568F33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1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9499-0E6B-989A-5F7A-55AFBADB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Journal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37F4D-2D84-C962-DEAB-914702AF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42585"/>
            <a:ext cx="10058400" cy="405079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latin typeface="Franklin Gothic Medium" panose="020B0603020102020204" pitchFamily="34" charset="0"/>
              </a:rPr>
              <a:t>24-21-519, C.R.S.</a:t>
            </a:r>
          </a:p>
          <a:p>
            <a:r>
              <a:rPr lang="en-US" sz="9600" dirty="0">
                <a:latin typeface="Franklin Gothic Medium" panose="020B0603020102020204" pitchFamily="34" charset="0"/>
              </a:rPr>
              <a:t>Journal requires: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Date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Time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Type of document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Type of notarial act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Full name and address of the person for whom the notarization was performed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Signature of customer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Type of identification used</a:t>
            </a:r>
          </a:p>
          <a:p>
            <a:pPr lvl="1"/>
            <a:r>
              <a:rPr lang="en-US" sz="9600" dirty="0">
                <a:latin typeface="Franklin Gothic Medium" panose="020B0603020102020204" pitchFamily="34" charset="0"/>
              </a:rPr>
              <a:t>Fee</a:t>
            </a:r>
          </a:p>
          <a:p>
            <a:r>
              <a:rPr lang="en-US" sz="9600" dirty="0">
                <a:latin typeface="Franklin Gothic Medium" panose="020B0603020102020204" pitchFamily="34" charset="0"/>
              </a:rPr>
              <a:t>Remote notarizations</a:t>
            </a:r>
          </a:p>
          <a:p>
            <a:r>
              <a:rPr lang="en-US" sz="9600" dirty="0">
                <a:latin typeface="Franklin Gothic Medium" panose="020B0603020102020204" pitchFamily="34" charset="0"/>
              </a:rPr>
              <a:t>Notarizations using interpreters </a:t>
            </a:r>
          </a:p>
          <a:p>
            <a:r>
              <a:rPr lang="en-US" sz="9600" dirty="0">
                <a:latin typeface="Franklin Gothic Medium" panose="020B0603020102020204" pitchFamily="34" charset="0"/>
              </a:rPr>
              <a:t>Exception to journal requirement, 24-21-519(10)(c), C.R.S.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7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8D171-37DB-163D-0535-467FCB8C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Neall “The notary” McConnel </a:t>
            </a:r>
          </a:p>
        </p:txBody>
      </p:sp>
      <p:pic>
        <p:nvPicPr>
          <p:cNvPr id="5" name="Content Placeholder 4" descr="Mug shot of male prisoner from early 20th century. Prisoner has a vacant expression and is pictured from the front and profile. In the profile picture, the prisoner is wearing a pageboy hat. ">
            <a:extLst>
              <a:ext uri="{FF2B5EF4-FFF2-40B4-BE49-F238E27FC236}">
                <a16:creationId xmlns:a16="http://schemas.microsoft.com/office/drawing/2014/main" id="{B78E9AED-A0FC-3901-D6CB-6F2A8D25C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7" r="16897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21311DD-CEAD-AD23-25EA-D23F07189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Notary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Pre- and Post-Dated Notarizations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6-month suspension</a:t>
            </a: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E34BC556-ECE5-B41C-27C9-79F8D389B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8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72AE-6BB7-2465-0EBD-EF7BA59A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Notarial Certificate Must Be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17FE-98CB-F443-F8B2-58B5D2A9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1769"/>
            <a:ext cx="10058400" cy="40507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24-21-515 and 516,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Notarial certificate requires: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State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County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Date of notarization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Type of notarial act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Official notary signature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Notary Title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Notary stamp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Notary may not pre or post-date notarial certificates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196926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BD8D4-BDC1-EED8-C864-F0465F46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Nicolas the Noncompliant</a:t>
            </a:r>
          </a:p>
        </p:txBody>
      </p:sp>
      <p:pic>
        <p:nvPicPr>
          <p:cNvPr id="5" name="Picture 4" descr="Mug shot of male prisoner from early 20th century. Prisoner is wearing a suit and tie and is pictured from the front.">
            <a:extLst>
              <a:ext uri="{FF2B5EF4-FFF2-40B4-BE49-F238E27FC236}">
                <a16:creationId xmlns:a16="http://schemas.microsoft.com/office/drawing/2014/main" id="{ED272C1E-36A7-3872-D765-B2E83AC64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5" r="1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47CB7-4726-5A70-EC6B-AE3DB164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Stamp Maker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Creating fake papers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Admonishment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1BC1B65E-29F0-8B8E-B779-219B6C4B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1175-B00A-0D86-7B90-F4DBEC00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10 most wanted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15F6E-61C7-F389-3C82-6392003FE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149" y="4376057"/>
            <a:ext cx="8098971" cy="1082911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Identifying violations of the Revised Uniform Law on Notarial 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E2892-67E3-ECFF-BB49-82A4B0FA3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9" y="125850"/>
            <a:ext cx="3893787" cy="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6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83CB2-E4D0-4CA0-1F62-106096FE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Notary Stamp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EF2D-9097-87B4-374D-511F1167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24-21-517 and 518,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Stamp must: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Be rubber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Be rectangular with a rectangle border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Contain notary’s name as it appears on commission certificate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Contain notary ID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Contain expiration date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Contain the words “state of Colorado”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Contain the words “notary public”</a:t>
            </a:r>
          </a:p>
        </p:txBody>
      </p:sp>
      <p:pic>
        <p:nvPicPr>
          <p:cNvPr id="5" name="Picture 4" descr="Picture of sample Colorado Notary Stamp. The sample is fully compliant with Colorado law. ">
            <a:extLst>
              <a:ext uri="{FF2B5EF4-FFF2-40B4-BE49-F238E27FC236}">
                <a16:creationId xmlns:a16="http://schemas.microsoft.com/office/drawing/2014/main" id="{813E2E26-1D33-3DF1-7426-2FFBB753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986" y="4766972"/>
            <a:ext cx="2773920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014BE-E56B-9594-0E2D-7CB7D50F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The Executor</a:t>
            </a:r>
          </a:p>
        </p:txBody>
      </p:sp>
      <p:pic>
        <p:nvPicPr>
          <p:cNvPr id="5" name="Picture 4" descr="Mug shot of male prisoner from early 20th century. Prisoner is wearing a collared shirt and jacket and is pictured from the front.">
            <a:extLst>
              <a:ext uri="{FF2B5EF4-FFF2-40B4-BE49-F238E27FC236}">
                <a16:creationId xmlns:a16="http://schemas.microsoft.com/office/drawing/2014/main" id="{ABF80F18-E7B5-C5F0-957C-F328B07A6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48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8649-4265-FDD8-F554-9E3ED907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Secretary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Forges Signatures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Admonishment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AA15254A-CEB4-119B-8E02-FD1B9968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1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8BAA-6C86-6C81-1D0E-4FBCA843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Notary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D0BF2-DFD5-E14B-2CA8-98091671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24-21-515 and 516,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The notary signature must be signed in the same manner as on file with the Secretary of State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Signature does not need to match name on commission certificate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E9CBD-2037-E6F5-5D93-D0A56F17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734" y="1123406"/>
            <a:ext cx="5340990" cy="177674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Alice “The Advisor” </a:t>
            </a:r>
            <a:r>
              <a:rPr lang="en-US" sz="48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Bevil</a:t>
            </a:r>
            <a:endParaRPr lang="en-US" sz="4800" dirty="0">
              <a:solidFill>
                <a:srgbClr val="00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Content Placeholder 4" descr="Mug shot of female prisoner from mid 20th century. Prisoner is wearing a dress and has 60's style hair and makeup. She is pictured from the front and profile.">
            <a:extLst>
              <a:ext uri="{FF2B5EF4-FFF2-40B4-BE49-F238E27FC236}">
                <a16:creationId xmlns:a16="http://schemas.microsoft.com/office/drawing/2014/main" id="{6C49079B-F885-60E3-F576-614CCE84E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5" r="1786" b="-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58619D-04A5-FC2A-53F6-21306E39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Paralegal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Provides cheap legal advice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Revocation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1727EC28-16DD-9B08-8003-7D361C8CF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0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AACC-2A47-EECB-9ABD-22D580A2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Unauthorized Practice of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984CB-5D44-1859-B40A-67E3915A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0151"/>
            <a:ext cx="10058400" cy="40507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24-21-523(1)(i) and 24-21-525,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Unless a notary is also an attorney in Colorado, they may not: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Draft legal records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Give legal advice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Practice law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Act as immigration consultant or expert on immigration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Represent someone in judicial or administrative proceedings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Receive compensation for legal advice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Engage in false or deceptive advertising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Use the term “</a:t>
            </a:r>
            <a:r>
              <a:rPr lang="en-US" sz="2400" dirty="0" err="1">
                <a:latin typeface="Franklin Gothic Medium" panose="020B0603020102020204" pitchFamily="34" charset="0"/>
              </a:rPr>
              <a:t>notario</a:t>
            </a:r>
            <a:r>
              <a:rPr lang="en-US" sz="2400" dirty="0">
                <a:latin typeface="Franklin Gothic Medium" panose="020B0603020102020204" pitchFamily="34" charset="0"/>
              </a:rPr>
              <a:t>” or “</a:t>
            </a:r>
            <a:r>
              <a:rPr lang="en-US" sz="2400" dirty="0" err="1">
                <a:latin typeface="Franklin Gothic Medium" panose="020B0603020102020204" pitchFamily="34" charset="0"/>
              </a:rPr>
              <a:t>notario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publico</a:t>
            </a:r>
            <a:r>
              <a:rPr lang="en-US" sz="2400" dirty="0">
                <a:latin typeface="Franklin Gothic Medium" panose="020B0603020102020204" pitchFamily="34" charset="0"/>
              </a:rPr>
              <a:t>”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Engage in deceptive trade practices</a:t>
            </a:r>
          </a:p>
        </p:txBody>
      </p:sp>
    </p:spTree>
    <p:extLst>
      <p:ext uri="{BB962C8B-B14F-4D97-AF65-F5344CB8AC3E}">
        <p14:creationId xmlns:p14="http://schemas.microsoft.com/office/powerpoint/2010/main" val="2142885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985E-7B61-FD0D-F0F2-BAE773EB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Sovereign Citizens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3754-3D68-A586-20D1-5C63CF78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752600"/>
            <a:ext cx="10718800" cy="4902200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Believe they are not under the jurisdiction of the U.S. Government and that they are exempt from U.S. Laws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The FBI has designated sovereign citizens as domestic terrorists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Often have documents that are filled with legalese and cite the U.S. Constitution and the Uniform Commercial Code, though often incorrectly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May ask for certified copies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May ask for you to perform oaths/affirmations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They may add a red thumbprint, a bloody thumbprint, or USPS stamps to their signatures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Many times, they will add a copyright symbol to their names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You must follow all notary laws when notarizing these documents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You have the right to refuse to perform notarial acts as long as it is not for a reason prohibited by law, like discrimination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38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E5258-3EFD-8E68-555C-518216B39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1884" y="295686"/>
            <a:ext cx="501917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Sovereign Examples  1</a:t>
            </a:r>
          </a:p>
        </p:txBody>
      </p:sp>
      <p:pic>
        <p:nvPicPr>
          <p:cNvPr id="4" name="Picture 3" descr="This is a picture of a Sovereign Document that shows a red thumb print, a U.S. Postal stamp, copyright symbols, and various legal terms that are incorrect. ">
            <a:extLst>
              <a:ext uri="{FF2B5EF4-FFF2-40B4-BE49-F238E27FC236}">
                <a16:creationId xmlns:a16="http://schemas.microsoft.com/office/drawing/2014/main" id="{A2057D0D-C81E-B11C-90D8-623D14C7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9" y="862445"/>
            <a:ext cx="4643673" cy="5133109"/>
          </a:xfrm>
          <a:prstGeom prst="rect">
            <a:avLst/>
          </a:prstGeom>
        </p:spPr>
      </p:pic>
      <p:pic>
        <p:nvPicPr>
          <p:cNvPr id="8" name="Picture 7" descr="This is a picture of a notarial certificate placed at the end of a Sovereign Citizen Document. It shows the signer signed with a copyright symbol and refers to the Notary as an International Witness. ">
            <a:extLst>
              <a:ext uri="{FF2B5EF4-FFF2-40B4-BE49-F238E27FC236}">
                <a16:creationId xmlns:a16="http://schemas.microsoft.com/office/drawing/2014/main" id="{1175A7E3-1F12-372F-B3D7-B2D324BF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926" y="1070135"/>
            <a:ext cx="5562337" cy="55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E5258-3EFD-8E68-555C-518216B39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1884" y="295686"/>
            <a:ext cx="501917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Sovereign Examples 2</a:t>
            </a:r>
          </a:p>
        </p:txBody>
      </p:sp>
      <p:pic>
        <p:nvPicPr>
          <p:cNvPr id="12" name="Picture 11" descr="This is a picture of a Sovereign Citizen document that reference multiple Bible verses and incorrectly cites multiple U.S. laws. ">
            <a:extLst>
              <a:ext uri="{FF2B5EF4-FFF2-40B4-BE49-F238E27FC236}">
                <a16:creationId xmlns:a16="http://schemas.microsoft.com/office/drawing/2014/main" id="{3F6A470C-E330-820D-295A-D8226FC4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16" y="762508"/>
            <a:ext cx="4227889" cy="5600580"/>
          </a:xfrm>
          <a:prstGeom prst="rect">
            <a:avLst/>
          </a:prstGeom>
        </p:spPr>
      </p:pic>
      <p:pic>
        <p:nvPicPr>
          <p:cNvPr id="10" name="Picture 9" descr="This is a notarial certificate placed at the end of a Sovereign Citizen document that references the Uniform Commercial Code, refers to the signature as an autograph, and refers to the signer as a Child of God. ">
            <a:extLst>
              <a:ext uri="{FF2B5EF4-FFF2-40B4-BE49-F238E27FC236}">
                <a16:creationId xmlns:a16="http://schemas.microsoft.com/office/drawing/2014/main" id="{806A0A0E-4019-EC05-E328-0E63887F2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89" y="877330"/>
            <a:ext cx="4363119" cy="53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74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E5258-3EFD-8E68-555C-518216B39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1884" y="295686"/>
            <a:ext cx="501917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Sovereign Examples 3</a:t>
            </a:r>
          </a:p>
        </p:txBody>
      </p:sp>
      <p:pic>
        <p:nvPicPr>
          <p:cNvPr id="3" name="Picture 2" descr="This is a picture of an incorrect notarial certificate that is place at the end of a sovereign document. The notary stamp is also incorrect and it appears the notary is a Sovereign Citizen based on her use of a red fingerprint. ">
            <a:extLst>
              <a:ext uri="{FF2B5EF4-FFF2-40B4-BE49-F238E27FC236}">
                <a16:creationId xmlns:a16="http://schemas.microsoft.com/office/drawing/2014/main" id="{B1BE6F24-205B-4862-F683-71956631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61" y="1062327"/>
            <a:ext cx="5678996" cy="5301403"/>
          </a:xfrm>
          <a:prstGeom prst="rect">
            <a:avLst/>
          </a:prstGeom>
        </p:spPr>
      </p:pic>
      <p:pic>
        <p:nvPicPr>
          <p:cNvPr id="5" name="Picture 4" descr="This is a picture of a UCC Financing Statement that names the Governor of Colorado as the Debtor in the amount of 1 million dollars. ">
            <a:extLst>
              <a:ext uri="{FF2B5EF4-FFF2-40B4-BE49-F238E27FC236}">
                <a16:creationId xmlns:a16="http://schemas.microsoft.com/office/drawing/2014/main" id="{1CE3CE14-E289-21C7-E796-B81797344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85922"/>
            <a:ext cx="5536711" cy="44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1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985E-7B61-FD0D-F0F2-BAE773EB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Coercion and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3754-3D68-A586-20D1-5C63CF78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Notary is the main barrier to fraud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Notary’s responsibilities are to the people of Colorado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Secretary of State takes a special interest in protecting elderly and vulnerable residents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Check for lucidity, understanding, and that person is acting of own free will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9C0B05-1617-148F-E8EC-CF496FE92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4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9D5E-8969-A7D5-4FCE-BE829F5B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Course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C287-68D0-4929-F891-CADEF239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597015" cy="405079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Franklin Gothic Medium" panose="020B0603020102020204" pitchFamily="34" charset="0"/>
              </a:rPr>
              <a:t>10 Most Wanted List</a:t>
            </a:r>
          </a:p>
          <a:p>
            <a:pPr lvl="1"/>
            <a:r>
              <a:rPr lang="en-US" sz="2800" dirty="0">
                <a:latin typeface="Franklin Gothic Medium" panose="020B0603020102020204" pitchFamily="34" charset="0"/>
              </a:rPr>
              <a:t>Most common ways notaries get in trouble</a:t>
            </a:r>
          </a:p>
          <a:p>
            <a:r>
              <a:rPr lang="en-US" sz="3000" b="1" dirty="0">
                <a:latin typeface="Franklin Gothic Medium" panose="020B0603020102020204" pitchFamily="34" charset="0"/>
              </a:rPr>
              <a:t>Sovereign Citizens</a:t>
            </a:r>
          </a:p>
          <a:p>
            <a:pPr lvl="1"/>
            <a:r>
              <a:rPr lang="en-US" sz="2800" dirty="0">
                <a:latin typeface="Franklin Gothic Medium" panose="020B0603020102020204" pitchFamily="34" charset="0"/>
              </a:rPr>
              <a:t>What to watch out for</a:t>
            </a:r>
          </a:p>
          <a:p>
            <a:r>
              <a:rPr lang="en-US" sz="2800" b="1" dirty="0">
                <a:latin typeface="Franklin Gothic Medium" panose="020B0603020102020204" pitchFamily="34" charset="0"/>
              </a:rPr>
              <a:t>Coercion and Fraud</a:t>
            </a:r>
          </a:p>
          <a:p>
            <a:pPr lvl="1"/>
            <a:r>
              <a:rPr lang="en-US" sz="2800" dirty="0">
                <a:latin typeface="Franklin Gothic Medium" panose="020B0603020102020204" pitchFamily="34" charset="0"/>
              </a:rPr>
              <a:t>How to protect elderly and vulnerable clients</a:t>
            </a:r>
          </a:p>
          <a:p>
            <a:pPr lvl="1"/>
            <a:r>
              <a:rPr lang="en-US" sz="2800" dirty="0">
                <a:latin typeface="Franklin Gothic Medium" panose="020B0603020102020204" pitchFamily="34" charset="0"/>
              </a:rPr>
              <a:t>Latest forms of fraud</a:t>
            </a:r>
          </a:p>
          <a:p>
            <a:r>
              <a:rPr lang="en-US" sz="2800" b="1" dirty="0">
                <a:latin typeface="Franklin Gothic Medium" panose="020B0603020102020204" pitchFamily="34" charset="0"/>
              </a:rPr>
              <a:t>Resources</a:t>
            </a:r>
          </a:p>
          <a:p>
            <a:pPr lvl="1"/>
            <a:r>
              <a:rPr lang="en-US" sz="2800" dirty="0">
                <a:latin typeface="Franklin Gothic Medium" panose="020B0603020102020204" pitchFamily="34" charset="0"/>
              </a:rPr>
              <a:t>Ways to check yourself so you don’t end up on the lam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CBD9DE-ED5B-5E8B-D1EB-8A8121FFD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11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985E-7B61-FD0D-F0F2-BAE773EB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New Types Of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3754-3D68-A586-20D1-5C63CF78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Selling open land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Transactions completely remote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Covenants not to sell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9C0B05-1617-148F-E8EC-CF496FE92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39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6A613-5D69-763F-2242-92AE2305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Resources</a:t>
            </a:r>
          </a:p>
        </p:txBody>
      </p:sp>
      <p:pic>
        <p:nvPicPr>
          <p:cNvPr id="4" name="Picture 3" descr="This is a picture of the notary homepage which is available at Coloradosos.gov.">
            <a:extLst>
              <a:ext uri="{FF2B5EF4-FFF2-40B4-BE49-F238E27FC236}">
                <a16:creationId xmlns:a16="http://schemas.microsoft.com/office/drawing/2014/main" id="{D54EAAA3-40E0-85C0-FAF9-B0971A9A1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00" b="-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5853-D25C-B983-6649-1C9305F6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Administrative Procedure Act: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Franklin Gothic Medium" panose="020B0603020102020204" pitchFamily="34" charset="0"/>
                <a:hlinkClick r:id="rId5"/>
              </a:rPr>
              <a:t>https://www.coloradosos.gov/pubs/info_center/laws/Title24/Title24Article4.html</a:t>
            </a:r>
            <a:r>
              <a:rPr lang="en-US" sz="20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Notary Home Page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Franklin Gothic Medium" panose="020B0603020102020204" pitchFamily="34" charset="0"/>
                <a:hlinkClick r:id="rId6"/>
              </a:rPr>
              <a:t>https://www.sos.state.co.us/pubs/notary/home.html?menuheaders=7</a:t>
            </a:r>
            <a:endParaRPr lang="en-US" sz="20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274320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045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045A-7DCD-F3A1-05AC-63DB2FD4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Contact Me</a:t>
            </a:r>
          </a:p>
        </p:txBody>
      </p:sp>
      <p:pic>
        <p:nvPicPr>
          <p:cNvPr id="4" name="Content Placeholder 3" descr="This is a picture of my contact information. Kathleen Wallace can be reached at kathleen.wallace@coloradosos.gov or 303-894-2200 x 6223.">
            <a:extLst>
              <a:ext uri="{FF2B5EF4-FFF2-40B4-BE49-F238E27FC236}">
                <a16:creationId xmlns:a16="http://schemas.microsoft.com/office/drawing/2014/main" id="{E8CF4D02-9915-5412-94C2-1092403AA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468" y="2518116"/>
            <a:ext cx="9219685" cy="2400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1BF20A-2B24-10D2-166A-67B31E82F9A7}"/>
              </a:ext>
            </a:extLst>
          </p:cNvPr>
          <p:cNvSpPr txBox="1"/>
          <p:nvPr/>
        </p:nvSpPr>
        <p:spPr>
          <a:xfrm>
            <a:off x="483326" y="5460274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  <a:hlinkClick r:id="rId3"/>
              </a:rPr>
              <a:t>Notary@coloradosos.gov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822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Future CLE Classes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The Purcell Principle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October 8, 2024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Purcell v. Gonzalez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Elections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Public Data Fundamentals for Lawyers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November 14, 2024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How to leverage public data</a:t>
            </a:r>
          </a:p>
          <a:p>
            <a:pPr lvl="1"/>
            <a:r>
              <a:rPr lang="en-US" dirty="0">
                <a:latin typeface="Franklin Gothic Medium" panose="020B0603020102020204" pitchFamily="34" charset="0"/>
              </a:rPr>
              <a:t>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7313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/>
              </a:rPr>
              <a:t>CLE Course I</a:t>
            </a:r>
            <a:r>
              <a:rPr lang="en-US" b="1" dirty="0">
                <a:latin typeface="Franklin Gothic Demi Cond"/>
              </a:rPr>
              <a:t>D</a:t>
            </a:r>
            <a:r>
              <a:rPr lang="en-US" b="1" dirty="0">
                <a:latin typeface="Arial"/>
                <a:cs typeface="Arial"/>
              </a:rPr>
              <a:t> </a:t>
            </a:r>
            <a:endParaRPr lang="en-US" b="1" dirty="0"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Course ID: 838825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2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8D5B-8A69-7DFD-D436-58B8489A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Questions and Answers</a:t>
            </a:r>
          </a:p>
        </p:txBody>
      </p:sp>
      <p:pic>
        <p:nvPicPr>
          <p:cNvPr id="4" name="Content Placeholder 3" descr="This is a picture off a comic strip.  In the comic a person is calling for a doctor.  Instead, a notary public gets up to help and says &quot;I can see to it that a document gets witnessed and I can attest to the veracity of the signature!&quot; When he comes back later he says, &quot;I couldn't save him.&quot;">
            <a:extLst>
              <a:ext uri="{FF2B5EF4-FFF2-40B4-BE49-F238E27FC236}">
                <a16:creationId xmlns:a16="http://schemas.microsoft.com/office/drawing/2014/main" id="{E8548575-FE3E-54A9-F717-DA7E4257D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662" y="2757268"/>
            <a:ext cx="8678415" cy="26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77D66A-CEFD-4E6A-FE28-B00FE482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10 most wanted list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2C38-C008-4CD4-4226-1FCA328BA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Lack of physical presence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Notary did not identify the signer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Blanks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Disqualifying 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Criminal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Incomplete journal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Incorrect/missing notarial certificate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Non-compliant stamp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Incorrect signature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Franklin Gothic Medium" panose="020B0603020102020204" pitchFamily="34" charset="0"/>
              </a:rPr>
              <a:t>Unlicensed practice of law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438787-D5EC-8CC9-A730-666C314C3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6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6C92D-C33F-CC2F-C256-47EAA3DA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Personal Presence “Blue Eyes” </a:t>
            </a:r>
            <a:r>
              <a:rPr lang="en-US" sz="48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Mcgee</a:t>
            </a:r>
            <a:endParaRPr lang="en-US" sz="4800" dirty="0">
              <a:solidFill>
                <a:srgbClr val="00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Picture 4" descr="Mug shot of male prisoner from early 20th century. Prisoner is wearing striped prison uniform and pictured from the front and profile.&#10;">
            <a:extLst>
              <a:ext uri="{FF2B5EF4-FFF2-40B4-BE49-F238E27FC236}">
                <a16:creationId xmlns:a16="http://schemas.microsoft.com/office/drawing/2014/main" id="{655151D9-E069-4D24-7232-2FDC9BD75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9" r="11907" b="-1"/>
          <a:stretch/>
        </p:blipFill>
        <p:spPr>
          <a:xfrm>
            <a:off x="-39060" y="445832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E41E-D985-05E7-3D02-311952E7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Boss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You name it, I’ve probably done it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Revocation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C4DAAA02-3A46-7222-78CB-A8FFBE53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7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554B-9138-EC6B-0693-24AF664E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Personal appearance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185F-DB98-0315-BE62-E65B7ECAE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24-21-506, C.R.S.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If a notarial act relates to a statement made in or a signature executed on a record, the individual making the statement or executing the signature shall appear personally before the notarial officer.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05C3F-946C-8F23-4F80-C5CCD8BE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NO I.D. Malone</a:t>
            </a:r>
          </a:p>
        </p:txBody>
      </p:sp>
      <p:pic>
        <p:nvPicPr>
          <p:cNvPr id="5" name="Content Placeholder 4" descr="Mug shot of male prisoner from early 20th century. Prisoner is wearing striped prison uniform and pictured from the front and profile.">
            <a:extLst>
              <a:ext uri="{FF2B5EF4-FFF2-40B4-BE49-F238E27FC236}">
                <a16:creationId xmlns:a16="http://schemas.microsoft.com/office/drawing/2014/main" id="{B91E8097-2B65-EBF6-96AA-477CC0988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0" r="12988" b="-2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0C3E93-3CBA-2C89-8D11-E95EAE3F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The friend of a friend, Speakeasy owner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Hey, I don’t want any trouble, okay?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Revocation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E1F1D854-4A8A-94AE-EDA8-2FB2ECD51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6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0469-81D1-433C-8197-C4545D80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Identification of 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F8B6F-830F-28F8-2BDC-123F38CC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24-21-507, C.R.S.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Notary may identify using: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Personal knowledge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Credible witness</a:t>
            </a:r>
          </a:p>
          <a:p>
            <a:pPr lvl="1"/>
            <a:r>
              <a:rPr lang="en-US" sz="2400" dirty="0">
                <a:latin typeface="Franklin Gothic Medium" panose="020B0603020102020204" pitchFamily="34" charset="0"/>
              </a:rPr>
              <a:t>Satisfactory evidence</a:t>
            </a:r>
          </a:p>
          <a:p>
            <a:pPr lvl="2"/>
            <a:r>
              <a:rPr lang="en-US" sz="2400" dirty="0">
                <a:latin typeface="Franklin Gothic Medium" panose="020B0603020102020204" pitchFamily="34" charset="0"/>
              </a:rPr>
              <a:t>Government Issued ID</a:t>
            </a:r>
          </a:p>
          <a:p>
            <a:pPr lvl="2"/>
            <a:r>
              <a:rPr lang="en-US" sz="2400" dirty="0">
                <a:latin typeface="Franklin Gothic Medium" panose="020B0603020102020204" pitchFamily="34" charset="0"/>
              </a:rPr>
              <a:t>Not expired more than one year</a:t>
            </a:r>
          </a:p>
          <a:p>
            <a:r>
              <a:rPr lang="en-US" sz="2400" dirty="0">
                <a:latin typeface="Franklin Gothic Medium" panose="020B0603020102020204" pitchFamily="34" charset="0"/>
              </a:rPr>
              <a:t>Notary can request additional credentials</a:t>
            </a:r>
          </a:p>
        </p:txBody>
      </p:sp>
    </p:spTree>
    <p:extLst>
      <p:ext uri="{BB962C8B-B14F-4D97-AF65-F5344CB8AC3E}">
        <p14:creationId xmlns:p14="http://schemas.microsoft.com/office/powerpoint/2010/main" val="413929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F4981-76DF-9B14-FA98-4D38D532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Blanks O’Connor</a:t>
            </a:r>
          </a:p>
        </p:txBody>
      </p:sp>
      <p:pic>
        <p:nvPicPr>
          <p:cNvPr id="5" name="Picture 4" descr="Mug shot of male prisoner from early 20th century. Prisoner is wearing striped prison uniform and pictured from the front. ">
            <a:extLst>
              <a:ext uri="{FF2B5EF4-FFF2-40B4-BE49-F238E27FC236}">
                <a16:creationId xmlns:a16="http://schemas.microsoft.com/office/drawing/2014/main" id="{98C8FE61-4D08-508D-E1E2-6EF6D6AF8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3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2F8A-C107-9984-0251-56730ABC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Occupation: Corrupt Politician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Racket: Hey, I just take what’s offered to me, okay? </a:t>
            </a:r>
            <a:r>
              <a:rPr lang="en-US" sz="2400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Nothin</a:t>
            </a:r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’ wrong with that</a:t>
            </a:r>
          </a:p>
          <a:p>
            <a:r>
              <a:rPr lang="en-US" sz="24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Sentence: Suspension for term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D66AE19F-255E-C6A5-02B1-94D06D4D0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" y="5871992"/>
            <a:ext cx="760164" cy="8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16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Office Theme">
  <a:themeElements>
    <a:clrScheme name="COSOS">
      <a:dk1>
        <a:srgbClr val="002F6C"/>
      </a:dk1>
      <a:lt1>
        <a:srgbClr val="FFFFFF"/>
      </a:lt1>
      <a:dk2>
        <a:srgbClr val="BA0C2F"/>
      </a:dk2>
      <a:lt2>
        <a:srgbClr val="FFCD00"/>
      </a:lt2>
      <a:accent1>
        <a:srgbClr val="512A44"/>
      </a:accent1>
      <a:accent2>
        <a:srgbClr val="D45D00"/>
      </a:accent2>
      <a:accent3>
        <a:srgbClr val="205C40"/>
      </a:accent3>
      <a:accent4>
        <a:srgbClr val="009CDE"/>
      </a:accent4>
      <a:accent5>
        <a:srgbClr val="83786F"/>
      </a:accent5>
      <a:accent6>
        <a:srgbClr val="CBC4BC"/>
      </a:accent6>
      <a:hlink>
        <a:srgbClr val="0563C1"/>
      </a:hlink>
      <a:folHlink>
        <a:srgbClr val="954F72"/>
      </a:folHlink>
    </a:clrScheme>
    <a:fontScheme name="COSOS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393</TotalTime>
  <Words>1165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Calibri</vt:lpstr>
      <vt:lpstr>Franklin Gothic Demi Cond</vt:lpstr>
      <vt:lpstr>Franklin Gothic Medium</vt:lpstr>
      <vt:lpstr>Rockwell</vt:lpstr>
      <vt:lpstr>Rockwell Condensed</vt:lpstr>
      <vt:lpstr>Rockwell Extra Bold</vt:lpstr>
      <vt:lpstr>Wingdings</vt:lpstr>
      <vt:lpstr>Wood Type</vt:lpstr>
      <vt:lpstr>1_Office Theme</vt:lpstr>
      <vt:lpstr>Continuing Legal Education</vt:lpstr>
      <vt:lpstr>10 most wanted</vt:lpstr>
      <vt:lpstr>Course topics</vt:lpstr>
      <vt:lpstr>10 most wanted list</vt:lpstr>
      <vt:lpstr>Personal Presence “Blue Eyes” Mcgee</vt:lpstr>
      <vt:lpstr>Personal appearance required</vt:lpstr>
      <vt:lpstr>NO I.D. Malone</vt:lpstr>
      <vt:lpstr>Identification of Individual</vt:lpstr>
      <vt:lpstr>Blanks O’Connor</vt:lpstr>
      <vt:lpstr>Blanks are not allowed</vt:lpstr>
      <vt:lpstr>Debra “the Disqualifier” Ramono</vt:lpstr>
      <vt:lpstr>Disqualifying Interest</vt:lpstr>
      <vt:lpstr>Triggerfinger Montano</vt:lpstr>
      <vt:lpstr>Criminal History</vt:lpstr>
      <vt:lpstr>Jack the Incomplete</vt:lpstr>
      <vt:lpstr>Journal Required</vt:lpstr>
      <vt:lpstr>Neall “The notary” McConnel </vt:lpstr>
      <vt:lpstr>Notarial Certificate Must Be Complete</vt:lpstr>
      <vt:lpstr>Nicolas the Noncompliant</vt:lpstr>
      <vt:lpstr>Notary Stamp</vt:lpstr>
      <vt:lpstr>The Executor</vt:lpstr>
      <vt:lpstr>Notary Signature</vt:lpstr>
      <vt:lpstr>Alice “The Advisor” Bevil</vt:lpstr>
      <vt:lpstr>Unauthorized Practice of Law</vt:lpstr>
      <vt:lpstr>Sovereign Citizens</vt:lpstr>
      <vt:lpstr>Sovereign Examples  1</vt:lpstr>
      <vt:lpstr>Sovereign Examples 2</vt:lpstr>
      <vt:lpstr>Sovereign Examples 3</vt:lpstr>
      <vt:lpstr>Coercion and fraud</vt:lpstr>
      <vt:lpstr>New Types Of fraud</vt:lpstr>
      <vt:lpstr>Resources</vt:lpstr>
      <vt:lpstr>Contact Me</vt:lpstr>
      <vt:lpstr>Future CLE Classes</vt:lpstr>
      <vt:lpstr>CLE Course ID </vt:lpstr>
      <vt:lpstr>Questions and Answers</vt:lpstr>
    </vt:vector>
  </TitlesOfParts>
  <Company>Colorado Dept.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most wanted</dc:title>
  <dc:creator>Kathleen Wallace</dc:creator>
  <cp:lastModifiedBy>Shannon Kenney</cp:lastModifiedBy>
  <cp:revision>24</cp:revision>
  <dcterms:created xsi:type="dcterms:W3CDTF">2023-10-19T16:24:46Z</dcterms:created>
  <dcterms:modified xsi:type="dcterms:W3CDTF">2024-09-12T21:04:19Z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e4beaa-c4ba-4ea9-a1f4-4e52626a3d73_Enabled">
    <vt:lpwstr>true</vt:lpwstr>
  </property>
  <property fmtid="{D5CDD505-2E9C-101B-9397-08002B2CF9AE}" pid="3" name="MSIP_Label_59e4beaa-c4ba-4ea9-a1f4-4e52626a3d73_SetDate">
    <vt:lpwstr>2023-10-19T21:47:57Z</vt:lpwstr>
  </property>
  <property fmtid="{D5CDD505-2E9C-101B-9397-08002B2CF9AE}" pid="4" name="MSIP_Label_59e4beaa-c4ba-4ea9-a1f4-4e52626a3d73_Method">
    <vt:lpwstr>Standard</vt:lpwstr>
  </property>
  <property fmtid="{D5CDD505-2E9C-101B-9397-08002B2CF9AE}" pid="5" name="MSIP_Label_59e4beaa-c4ba-4ea9-a1f4-4e52626a3d73_Name">
    <vt:lpwstr>defa4170-0d19-0005-0004-bc88714345d2</vt:lpwstr>
  </property>
  <property fmtid="{D5CDD505-2E9C-101B-9397-08002B2CF9AE}" pid="6" name="MSIP_Label_59e4beaa-c4ba-4ea9-a1f4-4e52626a3d73_SiteId">
    <vt:lpwstr>58e69e55-1d13-4102-aac7-ea2947430191</vt:lpwstr>
  </property>
  <property fmtid="{D5CDD505-2E9C-101B-9397-08002B2CF9AE}" pid="7" name="MSIP_Label_59e4beaa-c4ba-4ea9-a1f4-4e52626a3d73_ActionId">
    <vt:lpwstr>d22f6156-30be-4145-97c3-941e86bfcb14</vt:lpwstr>
  </property>
  <property fmtid="{D5CDD505-2E9C-101B-9397-08002B2CF9AE}" pid="8" name="MSIP_Label_59e4beaa-c4ba-4ea9-a1f4-4e52626a3d73_ContentBits">
    <vt:lpwstr>0</vt:lpwstr>
  </property>
</Properties>
</file>