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834" r:id="rId1"/>
  </p:sldMasterIdLst>
  <p:notesMasterIdLst>
    <p:notesMasterId r:id="rId23"/>
  </p:notesMasterIdLst>
  <p:handoutMasterIdLst>
    <p:handoutMasterId r:id="rId24"/>
  </p:handoutMasterIdLst>
  <p:sldIdLst>
    <p:sldId id="256" r:id="rId2"/>
    <p:sldId id="269" r:id="rId3"/>
    <p:sldId id="293" r:id="rId4"/>
    <p:sldId id="294" r:id="rId5"/>
    <p:sldId id="257" r:id="rId6"/>
    <p:sldId id="259" r:id="rId7"/>
    <p:sldId id="268" r:id="rId8"/>
    <p:sldId id="292" r:id="rId9"/>
    <p:sldId id="261" r:id="rId10"/>
    <p:sldId id="260" r:id="rId11"/>
    <p:sldId id="283" r:id="rId12"/>
    <p:sldId id="285" r:id="rId13"/>
    <p:sldId id="296" r:id="rId14"/>
    <p:sldId id="297" r:id="rId15"/>
    <p:sldId id="279" r:id="rId16"/>
    <p:sldId id="284" r:id="rId17"/>
    <p:sldId id="291" r:id="rId18"/>
    <p:sldId id="289" r:id="rId19"/>
    <p:sldId id="276" r:id="rId20"/>
    <p:sldId id="278" r:id="rId21"/>
    <p:sldId id="277" r:id="rId22"/>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ky Stecklein" initials="VS" lastIdx="0" clrIdx="0">
    <p:extLst>
      <p:ext uri="{19B8F6BF-5375-455C-9EA6-DF929625EA0E}">
        <p15:presenceInfo xmlns:p15="http://schemas.microsoft.com/office/powerpoint/2012/main" userId="S-1-5-21-1606980848-1060284298-1801674531-38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4397BD"/>
    <a:srgbClr val="FDFCE3"/>
    <a:srgbClr val="F4F7CD"/>
    <a:srgbClr val="CCFFFF"/>
    <a:srgbClr val="CCECFF"/>
    <a:srgbClr val="FAFBE9"/>
    <a:srgbClr val="0F5987"/>
    <a:srgbClr val="0B4365"/>
    <a:srgbClr val="FCFB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75" d="100"/>
          <a:sy n="75" d="100"/>
        </p:scale>
        <p:origin x="72"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6725"/>
          </a:xfrm>
          <a:prstGeom prst="rect">
            <a:avLst/>
          </a:prstGeom>
        </p:spPr>
        <p:txBody>
          <a:bodyPr vert="horz" lIns="91440" tIns="45720" rIns="91440" bIns="45720" rtlCol="0"/>
          <a:lstStyle>
            <a:lvl1pPr algn="r">
              <a:defRPr sz="1200"/>
            </a:lvl1pPr>
          </a:lstStyle>
          <a:p>
            <a:r>
              <a:rPr lang="en-US"/>
              <a:t>8/18/2021</a:t>
            </a:r>
          </a:p>
        </p:txBody>
      </p:sp>
      <p:sp>
        <p:nvSpPr>
          <p:cNvPr id="4" name="Footer Placeholder 3"/>
          <p:cNvSpPr>
            <a:spLocks noGrp="1"/>
          </p:cNvSpPr>
          <p:nvPr>
            <p:ph type="ftr" sz="quarter" idx="2"/>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6725"/>
          </a:xfrm>
          <a:prstGeom prst="rect">
            <a:avLst/>
          </a:prstGeom>
        </p:spPr>
        <p:txBody>
          <a:bodyPr vert="horz" lIns="91440" tIns="45720" rIns="91440" bIns="45720" rtlCol="0" anchor="b"/>
          <a:lstStyle>
            <a:lvl1pPr algn="r">
              <a:defRPr sz="1200"/>
            </a:lvl1pPr>
          </a:lstStyle>
          <a:p>
            <a:fld id="{2FD23264-79AE-4510-BA7B-CC292A3FCC2C}" type="slidenum">
              <a:rPr lang="en-US" smtClean="0"/>
              <a:t>‹#›</a:t>
            </a:fld>
            <a:endParaRPr lang="en-US"/>
          </a:p>
        </p:txBody>
      </p:sp>
    </p:spTree>
    <p:extLst>
      <p:ext uri="{BB962C8B-B14F-4D97-AF65-F5344CB8AC3E}">
        <p14:creationId xmlns:p14="http://schemas.microsoft.com/office/powerpoint/2010/main" val="25855938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r>
              <a:rPr lang="en-US"/>
              <a:t>8/18/2021</a:t>
            </a:r>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A2D9BCDB-994B-4C41-985B-8A095EFDF795}" type="slidenum">
              <a:rPr lang="en-US" smtClean="0"/>
              <a:t>‹#›</a:t>
            </a:fld>
            <a:endParaRPr lang="en-US"/>
          </a:p>
        </p:txBody>
      </p:sp>
    </p:spTree>
    <p:extLst>
      <p:ext uri="{BB962C8B-B14F-4D97-AF65-F5344CB8AC3E}">
        <p14:creationId xmlns:p14="http://schemas.microsoft.com/office/powerpoint/2010/main" val="172021292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9BCDB-994B-4C41-985B-8A095EFDF795}" type="slidenum">
              <a:rPr lang="en-US" smtClean="0"/>
              <a:t>1</a:t>
            </a:fld>
            <a:endParaRPr lang="en-US"/>
          </a:p>
        </p:txBody>
      </p:sp>
      <p:sp>
        <p:nvSpPr>
          <p:cNvPr id="5" name="Date Placeholder 4"/>
          <p:cNvSpPr>
            <a:spLocks noGrp="1"/>
          </p:cNvSpPr>
          <p:nvPr>
            <p:ph type="dt" idx="11"/>
          </p:nvPr>
        </p:nvSpPr>
        <p:spPr/>
        <p:txBody>
          <a:bodyPr/>
          <a:lstStyle/>
          <a:p>
            <a:r>
              <a:rPr lang="en-US"/>
              <a:t>8/18/2021</a:t>
            </a:r>
          </a:p>
        </p:txBody>
      </p:sp>
    </p:spTree>
    <p:extLst>
      <p:ext uri="{BB962C8B-B14F-4D97-AF65-F5344CB8AC3E}">
        <p14:creationId xmlns:p14="http://schemas.microsoft.com/office/powerpoint/2010/main" val="3822586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8/18/2021</a:t>
            </a:r>
          </a:p>
        </p:txBody>
      </p:sp>
      <p:sp>
        <p:nvSpPr>
          <p:cNvPr id="5" name="Slide Number Placeholder 4"/>
          <p:cNvSpPr>
            <a:spLocks noGrp="1"/>
          </p:cNvSpPr>
          <p:nvPr>
            <p:ph type="sldNum" sz="quarter" idx="11"/>
          </p:nvPr>
        </p:nvSpPr>
        <p:spPr/>
        <p:txBody>
          <a:bodyPr/>
          <a:lstStyle/>
          <a:p>
            <a:fld id="{A2D9BCDB-994B-4C41-985B-8A095EFDF795}" type="slidenum">
              <a:rPr lang="en-US" smtClean="0"/>
              <a:t>2</a:t>
            </a:fld>
            <a:endParaRPr lang="en-US"/>
          </a:p>
        </p:txBody>
      </p:sp>
    </p:spTree>
    <p:extLst>
      <p:ext uri="{BB962C8B-B14F-4D97-AF65-F5344CB8AC3E}">
        <p14:creationId xmlns:p14="http://schemas.microsoft.com/office/powerpoint/2010/main" val="1494763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D9BCDB-994B-4C41-985B-8A095EFDF795}" type="slidenum">
              <a:rPr lang="en-US" smtClean="0"/>
              <a:t>6</a:t>
            </a:fld>
            <a:endParaRPr lang="en-US"/>
          </a:p>
        </p:txBody>
      </p:sp>
      <p:sp>
        <p:nvSpPr>
          <p:cNvPr id="5" name="Date Placeholder 4"/>
          <p:cNvSpPr>
            <a:spLocks noGrp="1"/>
          </p:cNvSpPr>
          <p:nvPr>
            <p:ph type="dt" idx="11"/>
          </p:nvPr>
        </p:nvSpPr>
        <p:spPr/>
        <p:txBody>
          <a:bodyPr/>
          <a:lstStyle/>
          <a:p>
            <a:r>
              <a:rPr lang="en-US"/>
              <a:t>8/18/2021</a:t>
            </a:r>
          </a:p>
        </p:txBody>
      </p:sp>
    </p:spTree>
    <p:extLst>
      <p:ext uri="{BB962C8B-B14F-4D97-AF65-F5344CB8AC3E}">
        <p14:creationId xmlns:p14="http://schemas.microsoft.com/office/powerpoint/2010/main" val="1892596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8/18/2021</a:t>
            </a:r>
          </a:p>
        </p:txBody>
      </p:sp>
      <p:sp>
        <p:nvSpPr>
          <p:cNvPr id="5" name="Slide Number Placeholder 4"/>
          <p:cNvSpPr>
            <a:spLocks noGrp="1"/>
          </p:cNvSpPr>
          <p:nvPr>
            <p:ph type="sldNum" sz="quarter" idx="11"/>
          </p:nvPr>
        </p:nvSpPr>
        <p:spPr/>
        <p:txBody>
          <a:bodyPr/>
          <a:lstStyle/>
          <a:p>
            <a:fld id="{A2D9BCDB-994B-4C41-985B-8A095EFDF795}" type="slidenum">
              <a:rPr lang="en-US" smtClean="0"/>
              <a:t>7</a:t>
            </a:fld>
            <a:endParaRPr lang="en-US"/>
          </a:p>
        </p:txBody>
      </p:sp>
    </p:spTree>
    <p:extLst>
      <p:ext uri="{BB962C8B-B14F-4D97-AF65-F5344CB8AC3E}">
        <p14:creationId xmlns:p14="http://schemas.microsoft.com/office/powerpoint/2010/main" val="625815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8/18/2021</a:t>
            </a:r>
          </a:p>
        </p:txBody>
      </p:sp>
      <p:sp>
        <p:nvSpPr>
          <p:cNvPr id="5" name="Slide Number Placeholder 4"/>
          <p:cNvSpPr>
            <a:spLocks noGrp="1"/>
          </p:cNvSpPr>
          <p:nvPr>
            <p:ph type="sldNum" sz="quarter" idx="11"/>
          </p:nvPr>
        </p:nvSpPr>
        <p:spPr/>
        <p:txBody>
          <a:bodyPr/>
          <a:lstStyle/>
          <a:p>
            <a:fld id="{A2D9BCDB-994B-4C41-985B-8A095EFDF795}" type="slidenum">
              <a:rPr lang="en-US" smtClean="0"/>
              <a:t>8</a:t>
            </a:fld>
            <a:endParaRPr lang="en-US"/>
          </a:p>
        </p:txBody>
      </p:sp>
    </p:spTree>
    <p:extLst>
      <p:ext uri="{BB962C8B-B14F-4D97-AF65-F5344CB8AC3E}">
        <p14:creationId xmlns:p14="http://schemas.microsoft.com/office/powerpoint/2010/main" val="1575375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D9BCDB-994B-4C41-985B-8A095EFDF795}" type="slidenum">
              <a:rPr lang="en-US" smtClean="0"/>
              <a:t>21</a:t>
            </a:fld>
            <a:endParaRPr lang="en-US"/>
          </a:p>
        </p:txBody>
      </p:sp>
      <p:sp>
        <p:nvSpPr>
          <p:cNvPr id="5" name="Date Placeholder 4"/>
          <p:cNvSpPr>
            <a:spLocks noGrp="1"/>
          </p:cNvSpPr>
          <p:nvPr>
            <p:ph type="dt" idx="11"/>
          </p:nvPr>
        </p:nvSpPr>
        <p:spPr/>
        <p:txBody>
          <a:bodyPr/>
          <a:lstStyle/>
          <a:p>
            <a:r>
              <a:rPr lang="en-US"/>
              <a:t>8/18/2021</a:t>
            </a:r>
          </a:p>
        </p:txBody>
      </p:sp>
    </p:spTree>
    <p:extLst>
      <p:ext uri="{BB962C8B-B14F-4D97-AF65-F5344CB8AC3E}">
        <p14:creationId xmlns:p14="http://schemas.microsoft.com/office/powerpoint/2010/main" val="2014012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r>
              <a:rPr lang="en-US"/>
              <a:t>9/16/2021</a:t>
            </a:r>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7219FB7A-F973-4D6A-9648-BB64DF1C4222}" type="slidenum">
              <a:rPr lang="en-US" smtClean="0"/>
              <a:t>‹#›</a:t>
            </a:fld>
            <a:endParaRPr lang="en-US"/>
          </a:p>
        </p:txBody>
      </p:sp>
    </p:spTree>
    <p:extLst>
      <p:ext uri="{BB962C8B-B14F-4D97-AF65-F5344CB8AC3E}">
        <p14:creationId xmlns:p14="http://schemas.microsoft.com/office/powerpoint/2010/main" val="1591963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9/16/2021</a:t>
            </a:r>
          </a:p>
        </p:txBody>
      </p:sp>
      <p:sp>
        <p:nvSpPr>
          <p:cNvPr id="6" name="Footer Placeholder 5"/>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19FB7A-F973-4D6A-9648-BB64DF1C4222}" type="slidenum">
              <a:rPr lang="en-US" smtClean="0"/>
              <a:t>‹#›</a:t>
            </a:fld>
            <a:endParaRPr lang="en-US"/>
          </a:p>
        </p:txBody>
      </p:sp>
    </p:spTree>
    <p:extLst>
      <p:ext uri="{BB962C8B-B14F-4D97-AF65-F5344CB8AC3E}">
        <p14:creationId xmlns:p14="http://schemas.microsoft.com/office/powerpoint/2010/main" val="2224104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9/16/2021</a:t>
            </a:r>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19FB7A-F973-4D6A-9648-BB64DF1C4222}" type="slidenum">
              <a:rPr lang="en-US" smtClean="0"/>
              <a:t>‹#›</a:t>
            </a:fld>
            <a:endParaRPr lang="en-US"/>
          </a:p>
        </p:txBody>
      </p:sp>
    </p:spTree>
    <p:extLst>
      <p:ext uri="{BB962C8B-B14F-4D97-AF65-F5344CB8AC3E}">
        <p14:creationId xmlns:p14="http://schemas.microsoft.com/office/powerpoint/2010/main" val="3145081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9/16/2021</a:t>
            </a:r>
          </a:p>
        </p:txBody>
      </p:sp>
      <p:sp>
        <p:nvSpPr>
          <p:cNvPr id="5" name="Footer Placeholder 4"/>
          <p:cNvSpPr>
            <a:spLocks noGrp="1"/>
          </p:cNvSpPr>
          <p:nvPr>
            <p:ph type="ftr" sz="quarter" idx="11"/>
          </p:nvPr>
        </p:nvSpPr>
        <p:spPr/>
        <p:txBody>
          <a:bodyPr/>
          <a:lstStyle/>
          <a:p>
            <a:endParaRPr lang="en-US"/>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19FB7A-F973-4D6A-9648-BB64DF1C4222}" type="slidenum">
              <a:rPr lang="en-US" smtClean="0"/>
              <a:t>‹#›</a:t>
            </a:fld>
            <a:endParaRPr lang="en-US"/>
          </a:p>
        </p:txBody>
      </p:sp>
    </p:spTree>
    <p:extLst>
      <p:ext uri="{BB962C8B-B14F-4D97-AF65-F5344CB8AC3E}">
        <p14:creationId xmlns:p14="http://schemas.microsoft.com/office/powerpoint/2010/main" val="3140636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9/16/2021</a:t>
            </a:r>
          </a:p>
        </p:txBody>
      </p:sp>
      <p:sp>
        <p:nvSpPr>
          <p:cNvPr id="5" name="Footer Placeholder 4"/>
          <p:cNvSpPr>
            <a:spLocks noGrp="1"/>
          </p:cNvSpPr>
          <p:nvPr>
            <p:ph type="ftr" sz="quarter" idx="11"/>
          </p:nvPr>
        </p:nvSpPr>
        <p:spPr/>
        <p:txBody>
          <a:body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19FB7A-F973-4D6A-9648-BB64DF1C4222}" type="slidenum">
              <a:rPr lang="en-US" smtClean="0"/>
              <a:t>‹#›</a:t>
            </a:fld>
            <a:endParaRPr lang="en-US"/>
          </a:p>
        </p:txBody>
      </p:sp>
    </p:spTree>
    <p:extLst>
      <p:ext uri="{BB962C8B-B14F-4D97-AF65-F5344CB8AC3E}">
        <p14:creationId xmlns:p14="http://schemas.microsoft.com/office/powerpoint/2010/main" val="209695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9/16/2021</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19FB7A-F973-4D6A-9648-BB64DF1C4222}" type="slidenum">
              <a:rPr lang="en-US" smtClean="0"/>
              <a:t>‹#›</a:t>
            </a:fld>
            <a:endParaRPr lang="en-US"/>
          </a:p>
        </p:txBody>
      </p:sp>
    </p:spTree>
    <p:extLst>
      <p:ext uri="{BB962C8B-B14F-4D97-AF65-F5344CB8AC3E}">
        <p14:creationId xmlns:p14="http://schemas.microsoft.com/office/powerpoint/2010/main" val="3344788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9/16/2021</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19FB7A-F973-4D6A-9648-BB64DF1C4222}" type="slidenum">
              <a:rPr lang="en-US" smtClean="0"/>
              <a:t>‹#›</a:t>
            </a:fld>
            <a:endParaRPr lang="en-US"/>
          </a:p>
        </p:txBody>
      </p:sp>
    </p:spTree>
    <p:extLst>
      <p:ext uri="{BB962C8B-B14F-4D97-AF65-F5344CB8AC3E}">
        <p14:creationId xmlns:p14="http://schemas.microsoft.com/office/powerpoint/2010/main" val="389840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9/16/2021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9FB7A-F973-4D6A-9648-BB64DF1C4222}" type="slidenum">
              <a:rPr lang="en-US" smtClean="0"/>
              <a:t>‹#›</a:t>
            </a:fld>
            <a:endParaRPr lang="en-US"/>
          </a:p>
        </p:txBody>
      </p:sp>
    </p:spTree>
    <p:extLst>
      <p:ext uri="{BB962C8B-B14F-4D97-AF65-F5344CB8AC3E}">
        <p14:creationId xmlns:p14="http://schemas.microsoft.com/office/powerpoint/2010/main" val="57824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9/16/2021</a:t>
            </a:r>
          </a:p>
        </p:txBody>
      </p:sp>
      <p:sp>
        <p:nvSpPr>
          <p:cNvPr id="5" name="Footer Placeholder 4"/>
          <p:cNvSpPr>
            <a:spLocks noGrp="1"/>
          </p:cNvSpPr>
          <p:nvPr>
            <p:ph type="ftr" sz="quarter" idx="11"/>
          </p:nvPr>
        </p:nvSpPr>
        <p:spPr/>
        <p:txBody>
          <a:bodyPr/>
          <a:lstStyle/>
          <a:p>
            <a:endParaRPr lang="en-US"/>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19FB7A-F973-4D6A-9648-BB64DF1C4222}" type="slidenum">
              <a:rPr lang="en-US" smtClean="0"/>
              <a:t>‹#›</a:t>
            </a:fld>
            <a:endParaRPr lang="en-US"/>
          </a:p>
        </p:txBody>
      </p:sp>
    </p:spTree>
    <p:extLst>
      <p:ext uri="{BB962C8B-B14F-4D97-AF65-F5344CB8AC3E}">
        <p14:creationId xmlns:p14="http://schemas.microsoft.com/office/powerpoint/2010/main" val="273533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9/16/2021</a:t>
            </a:r>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6" name="Slide Number Placeholder 5"/>
          <p:cNvSpPr>
            <a:spLocks noGrp="1"/>
          </p:cNvSpPr>
          <p:nvPr>
            <p:ph type="sldNum" sz="quarter" idx="12"/>
          </p:nvPr>
        </p:nvSpPr>
        <p:spPr/>
        <p:txBody>
          <a:bodyPr/>
          <a:lstStyle/>
          <a:p>
            <a:fld id="{7219FB7A-F973-4D6A-9648-BB64DF1C4222}" type="slidenum">
              <a:rPr lang="en-US" smtClean="0"/>
              <a:t>‹#›</a:t>
            </a:fld>
            <a:endParaRPr lang="en-US"/>
          </a:p>
        </p:txBody>
      </p:sp>
    </p:spTree>
    <p:extLst>
      <p:ext uri="{BB962C8B-B14F-4D97-AF65-F5344CB8AC3E}">
        <p14:creationId xmlns:p14="http://schemas.microsoft.com/office/powerpoint/2010/main" val="19240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9/16/2021</a:t>
            </a:r>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19FB7A-F973-4D6A-9648-BB64DF1C4222}" type="slidenum">
              <a:rPr lang="en-US" smtClean="0"/>
              <a:t>‹#›</a:t>
            </a:fld>
            <a:endParaRPr lang="en-US"/>
          </a:p>
        </p:txBody>
      </p:sp>
    </p:spTree>
    <p:extLst>
      <p:ext uri="{BB962C8B-B14F-4D97-AF65-F5344CB8AC3E}">
        <p14:creationId xmlns:p14="http://schemas.microsoft.com/office/powerpoint/2010/main" val="160149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9/16/2021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19FB7A-F973-4D6A-9648-BB64DF1C4222}" type="slidenum">
              <a:rPr lang="en-US" smtClean="0"/>
              <a:t>‹#›</a:t>
            </a:fld>
            <a:endParaRPr lang="en-US"/>
          </a:p>
        </p:txBody>
      </p:sp>
    </p:spTree>
    <p:extLst>
      <p:ext uri="{BB962C8B-B14F-4D97-AF65-F5344CB8AC3E}">
        <p14:creationId xmlns:p14="http://schemas.microsoft.com/office/powerpoint/2010/main" val="3831718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9/16/2021</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19FB7A-F973-4D6A-9648-BB64DF1C4222}" type="slidenum">
              <a:rPr lang="en-US" smtClean="0"/>
              <a:t>‹#›</a:t>
            </a:fld>
            <a:endParaRPr lang="en-US"/>
          </a:p>
        </p:txBody>
      </p:sp>
    </p:spTree>
    <p:extLst>
      <p:ext uri="{BB962C8B-B14F-4D97-AF65-F5344CB8AC3E}">
        <p14:creationId xmlns:p14="http://schemas.microsoft.com/office/powerpoint/2010/main" val="4016645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9/16/2021</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19FB7A-F973-4D6A-9648-BB64DF1C4222}" type="slidenum">
              <a:rPr lang="en-US" smtClean="0"/>
              <a:t>‹#›</a:t>
            </a:fld>
            <a:endParaRPr lang="en-US"/>
          </a:p>
        </p:txBody>
      </p:sp>
    </p:spTree>
    <p:extLst>
      <p:ext uri="{BB962C8B-B14F-4D97-AF65-F5344CB8AC3E}">
        <p14:creationId xmlns:p14="http://schemas.microsoft.com/office/powerpoint/2010/main" val="219696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9/16/2021</a:t>
            </a:r>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219FB7A-F973-4D6A-9648-BB64DF1C4222}" type="slidenum">
              <a:rPr lang="en-US" smtClean="0"/>
              <a:t>‹#›</a:t>
            </a:fld>
            <a:endParaRPr lang="en-US"/>
          </a:p>
        </p:txBody>
      </p:sp>
    </p:spTree>
    <p:extLst>
      <p:ext uri="{BB962C8B-B14F-4D97-AF65-F5344CB8AC3E}">
        <p14:creationId xmlns:p14="http://schemas.microsoft.com/office/powerpoint/2010/main" val="116693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9/16/2021</a:t>
            </a:r>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19FB7A-F973-4D6A-9648-BB64DF1C4222}" type="slidenum">
              <a:rPr lang="en-US" smtClean="0"/>
              <a:t>‹#›</a:t>
            </a:fld>
            <a:endParaRPr lang="en-US"/>
          </a:p>
        </p:txBody>
      </p:sp>
    </p:spTree>
    <p:extLst>
      <p:ext uri="{BB962C8B-B14F-4D97-AF65-F5344CB8AC3E}">
        <p14:creationId xmlns:p14="http://schemas.microsoft.com/office/powerpoint/2010/main" val="1925355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9/16/2021</a:t>
            </a:r>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19FB7A-F973-4D6A-9648-BB64DF1C4222}" type="slidenum">
              <a:rPr lang="en-US" smtClean="0"/>
              <a:t>‹#›</a:t>
            </a:fld>
            <a:endParaRPr lang="en-US"/>
          </a:p>
        </p:txBody>
      </p:sp>
    </p:spTree>
    <p:extLst>
      <p:ext uri="{BB962C8B-B14F-4D97-AF65-F5344CB8AC3E}">
        <p14:creationId xmlns:p14="http://schemas.microsoft.com/office/powerpoint/2010/main" val="3374707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r>
              <a:rPr lang="en-US"/>
              <a:t>9/16/2021</a:t>
            </a:r>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219FB7A-F973-4D6A-9648-BB64DF1C4222}" type="slidenum">
              <a:rPr lang="en-US" smtClean="0"/>
              <a:t>‹#›</a:t>
            </a:fld>
            <a:endParaRPr lang="en-US"/>
          </a:p>
        </p:txBody>
      </p:sp>
    </p:spTree>
    <p:extLst>
      <p:ext uri="{BB962C8B-B14F-4D97-AF65-F5344CB8AC3E}">
        <p14:creationId xmlns:p14="http://schemas.microsoft.com/office/powerpoint/2010/main" val="1901968849"/>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hf sldNum="0" hdr="0" ft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hrome.google.com/webstore/detail/ie-tab/hehijbfgiekmjfkfjpbkbammjbdenadd"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ietab.net/enterprise/ietabhelper.msi"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ebscore.coloradosos.gov/" TargetMode="Externa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chrome.google.com/webstore/detail/ie-tab/hehijbfgiekmjfkfjpbkbammjbdenadd"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79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97880" y="1966384"/>
            <a:ext cx="8825658" cy="2599016"/>
          </a:xfrm>
          <a:gradFill>
            <a:gsLst>
              <a:gs pos="64604">
                <a:schemeClr val="accent5">
                  <a:lumMod val="20000"/>
                  <a:lumOff val="80000"/>
                </a:schemeClr>
              </a:gs>
              <a:gs pos="56632">
                <a:schemeClr val="tx2">
                  <a:lumMod val="20000"/>
                  <a:lumOff val="80000"/>
                </a:schemeClr>
              </a:gs>
              <a:gs pos="28306">
                <a:schemeClr val="tx2">
                  <a:lumMod val="20000"/>
                  <a:lumOff val="80000"/>
                </a:schemeClr>
              </a:gs>
              <a:gs pos="39812">
                <a:schemeClr val="tx2">
                  <a:lumMod val="20000"/>
                  <a:lumOff val="80000"/>
                </a:schemeClr>
              </a:gs>
              <a:gs pos="0">
                <a:schemeClr val="accent5">
                  <a:lumMod val="75000"/>
                </a:schemeClr>
              </a:gs>
              <a:gs pos="74000">
                <a:srgbClr val="FDFCE3"/>
              </a:gs>
              <a:gs pos="48676">
                <a:schemeClr val="tx2">
                  <a:lumMod val="20000"/>
                  <a:lumOff val="80000"/>
                </a:schemeClr>
              </a:gs>
              <a:gs pos="83000">
                <a:srgbClr val="FAFBE9"/>
              </a:gs>
              <a:gs pos="92027">
                <a:schemeClr val="accent4">
                  <a:lumMod val="20000"/>
                  <a:lumOff val="80000"/>
                </a:schemeClr>
              </a:gs>
              <a:gs pos="100000">
                <a:schemeClr val="tx2">
                  <a:lumMod val="20000"/>
                  <a:lumOff val="80000"/>
                </a:schemeClr>
              </a:gs>
            </a:gsLst>
            <a:lin ang="5400000" scaled="1"/>
          </a:gradFill>
          <a:ln w="22225">
            <a:solidFill>
              <a:schemeClr val="bg1"/>
            </a:solidFill>
          </a:ln>
          <a:effectLst>
            <a:glow rad="139700">
              <a:schemeClr val="accent3">
                <a:lumMod val="20000"/>
                <a:lumOff val="80000"/>
                <a:alpha val="40000"/>
              </a:schemeClr>
            </a:glow>
          </a:effectLst>
        </p:spPr>
        <p:txBody>
          <a:bodyPr/>
          <a:lstStyle/>
          <a:p>
            <a:pPr algn="ctr"/>
            <a:r>
              <a:rPr lang="en-US" sz="4000" dirty="0">
                <a:solidFill>
                  <a:schemeClr val="tx1"/>
                </a:solidFill>
              </a:rPr>
              <a:t>Voter Service and Polling Center</a:t>
            </a:r>
            <a:br>
              <a:rPr lang="en-US" sz="4000" dirty="0">
                <a:solidFill>
                  <a:schemeClr val="tx1"/>
                </a:solidFill>
              </a:rPr>
            </a:br>
            <a:r>
              <a:rPr lang="en-US" sz="2500" b="1" dirty="0" err="1">
                <a:solidFill>
                  <a:schemeClr val="tx1"/>
                </a:solidFill>
              </a:rPr>
              <a:t>ePollbook</a:t>
            </a:r>
            <a:br>
              <a:rPr lang="en-US" dirty="0">
                <a:solidFill>
                  <a:schemeClr val="bg1"/>
                </a:solidFill>
              </a:rPr>
            </a:br>
            <a:endParaRPr lang="en-US" sz="4000" dirty="0">
              <a:solidFill>
                <a:schemeClr val="tx1"/>
              </a:solidFill>
            </a:endParaRPr>
          </a:p>
        </p:txBody>
      </p:sp>
      <p:sp>
        <p:nvSpPr>
          <p:cNvPr id="3" name="Subtitle 2"/>
          <p:cNvSpPr>
            <a:spLocks noGrp="1"/>
          </p:cNvSpPr>
          <p:nvPr>
            <p:ph type="subTitle" idx="1"/>
          </p:nvPr>
        </p:nvSpPr>
        <p:spPr>
          <a:xfrm>
            <a:off x="1475117" y="4707377"/>
            <a:ext cx="9405414" cy="861419"/>
          </a:xfrm>
          <a:noFill/>
        </p:spPr>
        <p:txBody>
          <a:bodyPr>
            <a:normAutofit/>
            <a:scene3d>
              <a:camera prst="orthographicFront"/>
              <a:lightRig rig="threePt" dir="t"/>
            </a:scene3d>
            <a:sp3d>
              <a:bevelB w="38100" h="38100"/>
            </a:sp3d>
          </a:bodyPr>
          <a:lstStyle/>
          <a:p>
            <a:pPr algn="ctr"/>
            <a:r>
              <a:rPr lang="en-US" sz="2800" b="1" dirty="0">
                <a:solidFill>
                  <a:schemeClr val="bg1"/>
                </a:solidFill>
                <a:effectLst>
                  <a:innerShdw blurRad="63500" dist="50800" dir="18900000">
                    <a:schemeClr val="bg1">
                      <a:alpha val="50000"/>
                    </a:schemeClr>
                  </a:innerShdw>
                  <a:reflection blurRad="6350" stA="60000" endA="900" endPos="60000" dist="29997" dir="5400000" sy="-100000" algn="bl" rotWithShape="0"/>
                </a:effectLst>
              </a:rPr>
              <a:t>Administration user guide </a:t>
            </a:r>
          </a:p>
        </p:txBody>
      </p:sp>
      <p:sp>
        <p:nvSpPr>
          <p:cNvPr id="5" name="TextBox 4"/>
          <p:cNvSpPr txBox="1"/>
          <p:nvPr/>
        </p:nvSpPr>
        <p:spPr>
          <a:xfrm>
            <a:off x="10366795" y="0"/>
            <a:ext cx="838197" cy="1173707"/>
          </a:xfrm>
          <a:prstGeom prst="rect">
            <a:avLst/>
          </a:prstGeom>
          <a:solidFill>
            <a:schemeClr val="accent5">
              <a:lumMod val="20000"/>
              <a:lumOff val="80000"/>
            </a:schemeClr>
          </a:solidFill>
        </p:spPr>
        <p:txBody>
          <a:bodyPr wrap="square" rtlCol="0">
            <a:spAutoFit/>
          </a:bodyPr>
          <a:lstStyle/>
          <a:p>
            <a:endParaRPr lang="en-US" dirty="0"/>
          </a:p>
        </p:txBody>
      </p:sp>
    </p:spTree>
    <p:extLst>
      <p:ext uri="{BB962C8B-B14F-4D97-AF65-F5344CB8AC3E}">
        <p14:creationId xmlns:p14="http://schemas.microsoft.com/office/powerpoint/2010/main" val="1680044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978" y="586853"/>
            <a:ext cx="8761413" cy="706964"/>
          </a:xfrm>
        </p:spPr>
        <p:txBody>
          <a:bodyPr/>
          <a:lstStyle/>
          <a:p>
            <a:r>
              <a:rPr lang="en-US" sz="2500" b="1" dirty="0">
                <a:solidFill>
                  <a:schemeClr val="bg1"/>
                </a:solidFill>
              </a:rPr>
              <a:t>Assign VSPC User Roles</a:t>
            </a:r>
            <a:br>
              <a:rPr lang="en-US" sz="2500" b="1" dirty="0">
                <a:solidFill>
                  <a:schemeClr val="bg1"/>
                </a:solidFill>
              </a:rPr>
            </a:br>
            <a:endParaRPr lang="en-US" sz="2500" b="1" dirty="0">
              <a:solidFill>
                <a:schemeClr val="bg1"/>
              </a:solidFill>
            </a:endParaRPr>
          </a:p>
        </p:txBody>
      </p:sp>
      <p:sp>
        <p:nvSpPr>
          <p:cNvPr id="6" name="Date Placeholder 5"/>
          <p:cNvSpPr>
            <a:spLocks noGrp="1"/>
          </p:cNvSpPr>
          <p:nvPr>
            <p:ph type="dt" sz="half" idx="10"/>
          </p:nvPr>
        </p:nvSpPr>
        <p:spPr/>
        <p:txBody>
          <a:bodyPr/>
          <a:lstStyle/>
          <a:p>
            <a:r>
              <a:rPr lang="en-US">
                <a:solidFill>
                  <a:schemeClr val="tx1"/>
                </a:solidFill>
              </a:rPr>
              <a:t>9/16/2021</a:t>
            </a:r>
            <a:endParaRPr lang="en-US" dirty="0">
              <a:solidFill>
                <a:schemeClr val="tx1"/>
              </a:solidFill>
            </a:endParaRPr>
          </a:p>
        </p:txBody>
      </p:sp>
      <p:sp>
        <p:nvSpPr>
          <p:cNvPr id="3" name="TextBox 2"/>
          <p:cNvSpPr txBox="1"/>
          <p:nvPr/>
        </p:nvSpPr>
        <p:spPr>
          <a:xfrm>
            <a:off x="10366795" y="0"/>
            <a:ext cx="838197" cy="1173707"/>
          </a:xfrm>
          <a:prstGeom prst="rect">
            <a:avLst/>
          </a:prstGeom>
          <a:solidFill>
            <a:schemeClr val="accent5">
              <a:lumMod val="20000"/>
              <a:lumOff val="80000"/>
            </a:schemeClr>
          </a:solidFill>
        </p:spPr>
        <p:txBody>
          <a:bodyPr wrap="square" rtlCol="0">
            <a:spAutoFit/>
          </a:bodyPr>
          <a:lstStyle/>
          <a:p>
            <a:endParaRPr lang="en-US" dirty="0"/>
          </a:p>
        </p:txBody>
      </p:sp>
      <p:sp>
        <p:nvSpPr>
          <p:cNvPr id="5" name="TextBox 4"/>
          <p:cNvSpPr txBox="1"/>
          <p:nvPr/>
        </p:nvSpPr>
        <p:spPr>
          <a:xfrm>
            <a:off x="10366794" y="632414"/>
            <a:ext cx="838198" cy="523220"/>
          </a:xfrm>
          <a:prstGeom prst="rect">
            <a:avLst/>
          </a:prstGeom>
          <a:noFill/>
        </p:spPr>
        <p:txBody>
          <a:bodyPr wrap="square" rtlCol="0">
            <a:spAutoFit/>
          </a:bodyPr>
          <a:lstStyle/>
          <a:p>
            <a:pPr algn="ctr"/>
            <a:r>
              <a:rPr lang="en-US" sz="2800" b="1" dirty="0"/>
              <a:t>5</a:t>
            </a:r>
          </a:p>
        </p:txBody>
      </p:sp>
      <p:sp>
        <p:nvSpPr>
          <p:cNvPr id="7" name="TextBox 6"/>
          <p:cNvSpPr txBox="1"/>
          <p:nvPr/>
        </p:nvSpPr>
        <p:spPr>
          <a:xfrm>
            <a:off x="511935" y="2919986"/>
            <a:ext cx="5062389" cy="1962076"/>
          </a:xfrm>
          <a:prstGeom prst="rect">
            <a:avLst/>
          </a:prstGeom>
          <a:noFill/>
        </p:spPr>
        <p:txBody>
          <a:bodyPr wrap="square" rtlCol="0">
            <a:spAutoFit/>
          </a:bodyPr>
          <a:lstStyle/>
          <a:p>
            <a:r>
              <a:rPr lang="en-US" sz="1350" b="1" u="sng" dirty="0"/>
              <a:t>Assign User Roles</a:t>
            </a:r>
          </a:p>
          <a:p>
            <a:endParaRPr lang="en-US" sz="800" b="1" dirty="0"/>
          </a:p>
          <a:p>
            <a:r>
              <a:rPr lang="en-US" sz="1150" dirty="0"/>
              <a:t>In </a:t>
            </a:r>
            <a:r>
              <a:rPr lang="en-US" sz="1150" b="1" dirty="0"/>
              <a:t>SCORE 3.0 User Management application</a:t>
            </a:r>
          </a:p>
          <a:p>
            <a:endParaRPr lang="en-US" sz="800" dirty="0"/>
          </a:p>
          <a:p>
            <a:pPr marL="228600" indent="-228600">
              <a:buFont typeface="Wingdings" panose="05000000000000000000" pitchFamily="2" charset="2"/>
              <a:buChar char="Ø"/>
            </a:pPr>
            <a:r>
              <a:rPr lang="en-US" sz="1150" dirty="0"/>
              <a:t>Select the user’s name by clicking on it</a:t>
            </a:r>
          </a:p>
          <a:p>
            <a:pPr marL="228600" indent="-228600">
              <a:buFont typeface="Wingdings" panose="05000000000000000000" pitchFamily="2" charset="2"/>
              <a:buChar char="Ø"/>
            </a:pPr>
            <a:r>
              <a:rPr lang="en-US" sz="1150" b="1" dirty="0"/>
              <a:t>Edit user</a:t>
            </a:r>
            <a:r>
              <a:rPr lang="en-US" sz="1150" dirty="0"/>
              <a:t> window will open</a:t>
            </a:r>
          </a:p>
          <a:p>
            <a:pPr marL="228600" indent="-228600">
              <a:buFont typeface="Wingdings" panose="05000000000000000000" pitchFamily="2" charset="2"/>
              <a:buChar char="Ø"/>
            </a:pPr>
            <a:r>
              <a:rPr lang="en-US" sz="1150" dirty="0"/>
              <a:t>Scroll down to the </a:t>
            </a:r>
            <a:r>
              <a:rPr lang="en-US" sz="1150" b="1" dirty="0"/>
              <a:t>Classic roles</a:t>
            </a:r>
            <a:r>
              <a:rPr lang="en-US" sz="1150" dirty="0"/>
              <a:t> section</a:t>
            </a:r>
            <a:endParaRPr lang="en-US" sz="800" dirty="0"/>
          </a:p>
          <a:p>
            <a:pPr marL="233363" indent="-233363">
              <a:buFont typeface="Wingdings" panose="05000000000000000000" pitchFamily="2" charset="2"/>
              <a:buChar char="Ø"/>
            </a:pPr>
            <a:r>
              <a:rPr lang="en-US" sz="1150" dirty="0"/>
              <a:t>Scroll down to the VSPC user roles and use the detailed chart on the next page to determine which user roles to assign</a:t>
            </a:r>
          </a:p>
          <a:p>
            <a:endParaRPr lang="en-US" sz="1150" dirty="0"/>
          </a:p>
          <a:p>
            <a:endParaRPr lang="en-US" sz="1150" dirty="0"/>
          </a:p>
        </p:txBody>
      </p:sp>
      <p:pic>
        <p:nvPicPr>
          <p:cNvPr id="4" name="Picture 3">
            <a:extLst>
              <a:ext uri="{FF2B5EF4-FFF2-40B4-BE49-F238E27FC236}">
                <a16:creationId xmlns:a16="http://schemas.microsoft.com/office/drawing/2014/main" id="{721D3C1E-8BFD-4906-A481-389AFF8C63EC}"/>
              </a:ext>
            </a:extLst>
          </p:cNvPr>
          <p:cNvPicPr>
            <a:picLocks noChangeAspect="1"/>
          </p:cNvPicPr>
          <p:nvPr/>
        </p:nvPicPr>
        <p:blipFill>
          <a:blip r:embed="rId2"/>
          <a:stretch>
            <a:fillRect/>
          </a:stretch>
        </p:blipFill>
        <p:spPr>
          <a:xfrm>
            <a:off x="5802687" y="2280423"/>
            <a:ext cx="5345372" cy="3990723"/>
          </a:xfrm>
          <a:prstGeom prst="rect">
            <a:avLst/>
          </a:prstGeom>
          <a:ln>
            <a:solidFill>
              <a:srgbClr val="4397BD"/>
            </a:solidFill>
          </a:ln>
        </p:spPr>
      </p:pic>
    </p:spTree>
    <p:extLst>
      <p:ext uri="{BB962C8B-B14F-4D97-AF65-F5344CB8AC3E}">
        <p14:creationId xmlns:p14="http://schemas.microsoft.com/office/powerpoint/2010/main" val="1447023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678" y="436071"/>
            <a:ext cx="8761413" cy="706964"/>
          </a:xfrm>
        </p:spPr>
        <p:txBody>
          <a:bodyPr/>
          <a:lstStyle/>
          <a:p>
            <a:r>
              <a:rPr lang="en-US" sz="2500" b="1" dirty="0">
                <a:solidFill>
                  <a:schemeClr val="bg1"/>
                </a:solidFill>
              </a:rPr>
              <a:t>Assign VSPC User Roles</a:t>
            </a:r>
          </a:p>
        </p:txBody>
      </p:sp>
      <p:sp>
        <p:nvSpPr>
          <p:cNvPr id="6" name="Date Placeholder 5"/>
          <p:cNvSpPr>
            <a:spLocks noGrp="1"/>
          </p:cNvSpPr>
          <p:nvPr>
            <p:ph type="dt" sz="half" idx="10"/>
          </p:nvPr>
        </p:nvSpPr>
        <p:spPr/>
        <p:txBody>
          <a:bodyPr/>
          <a:lstStyle/>
          <a:p>
            <a:r>
              <a:rPr lang="en-US">
                <a:solidFill>
                  <a:schemeClr val="tx1"/>
                </a:solidFill>
              </a:rPr>
              <a:t>9/16/2021</a:t>
            </a:r>
            <a:endParaRPr lang="en-US" dirty="0">
              <a:solidFill>
                <a:schemeClr val="tx1"/>
              </a:solidFill>
            </a:endParaRPr>
          </a:p>
        </p:txBody>
      </p:sp>
      <p:sp>
        <p:nvSpPr>
          <p:cNvPr id="3" name="TextBox 2"/>
          <p:cNvSpPr txBox="1"/>
          <p:nvPr/>
        </p:nvSpPr>
        <p:spPr>
          <a:xfrm>
            <a:off x="10366795" y="0"/>
            <a:ext cx="838197" cy="1173707"/>
          </a:xfrm>
          <a:prstGeom prst="rect">
            <a:avLst/>
          </a:prstGeom>
          <a:solidFill>
            <a:schemeClr val="accent5">
              <a:lumMod val="20000"/>
              <a:lumOff val="80000"/>
            </a:schemeClr>
          </a:solidFill>
        </p:spPr>
        <p:txBody>
          <a:bodyPr wrap="square" rtlCol="0">
            <a:spAutoFit/>
          </a:bodyPr>
          <a:lstStyle/>
          <a:p>
            <a:endParaRPr lang="en-US" dirty="0"/>
          </a:p>
        </p:txBody>
      </p:sp>
      <p:sp>
        <p:nvSpPr>
          <p:cNvPr id="5" name="TextBox 4"/>
          <p:cNvSpPr txBox="1"/>
          <p:nvPr/>
        </p:nvSpPr>
        <p:spPr>
          <a:xfrm>
            <a:off x="10366794" y="632414"/>
            <a:ext cx="838198" cy="523220"/>
          </a:xfrm>
          <a:prstGeom prst="rect">
            <a:avLst/>
          </a:prstGeom>
          <a:noFill/>
        </p:spPr>
        <p:txBody>
          <a:bodyPr wrap="square" rtlCol="0">
            <a:spAutoFit/>
          </a:bodyPr>
          <a:lstStyle/>
          <a:p>
            <a:pPr algn="ctr"/>
            <a:r>
              <a:rPr lang="en-US" sz="2800" b="1" dirty="0"/>
              <a:t>6</a:t>
            </a:r>
          </a:p>
        </p:txBody>
      </p:sp>
      <p:sp>
        <p:nvSpPr>
          <p:cNvPr id="7" name="TextBox 6"/>
          <p:cNvSpPr txBox="1"/>
          <p:nvPr/>
        </p:nvSpPr>
        <p:spPr>
          <a:xfrm>
            <a:off x="334622" y="2089087"/>
            <a:ext cx="2580028" cy="2139047"/>
          </a:xfrm>
          <a:prstGeom prst="rect">
            <a:avLst/>
          </a:prstGeom>
          <a:noFill/>
        </p:spPr>
        <p:txBody>
          <a:bodyPr wrap="square" rtlCol="0">
            <a:spAutoFit/>
          </a:bodyPr>
          <a:lstStyle/>
          <a:p>
            <a:r>
              <a:rPr lang="en-US" sz="1350" b="1" u="sng" dirty="0"/>
              <a:t>Assign User Roles</a:t>
            </a:r>
          </a:p>
          <a:p>
            <a:endParaRPr lang="en-US" sz="800" b="1" dirty="0"/>
          </a:p>
          <a:p>
            <a:endParaRPr lang="en-US" sz="1150" dirty="0"/>
          </a:p>
          <a:p>
            <a:pPr marL="228600" indent="-228600">
              <a:buAutoNum type="arabicPeriod"/>
            </a:pPr>
            <a:r>
              <a:rPr lang="en-US" sz="1150" dirty="0"/>
              <a:t>Review the </a:t>
            </a:r>
            <a:r>
              <a:rPr lang="en-US" sz="1150" b="1" dirty="0"/>
              <a:t>VSPC Ballot Admin </a:t>
            </a:r>
            <a:r>
              <a:rPr lang="en-US" sz="1150" dirty="0"/>
              <a:t>and </a:t>
            </a:r>
            <a:r>
              <a:rPr lang="en-US" sz="1150" b="1" dirty="0"/>
              <a:t>VSPC Ballot Staff </a:t>
            </a:r>
            <a:r>
              <a:rPr lang="en-US" sz="1150" dirty="0"/>
              <a:t>roles to determine which role to assign the user.</a:t>
            </a:r>
          </a:p>
          <a:p>
            <a:pPr marL="228600" indent="-228600">
              <a:buAutoNum type="arabicPeriod"/>
            </a:pPr>
            <a:endParaRPr lang="en-US" sz="1150" dirty="0"/>
          </a:p>
          <a:p>
            <a:pPr marL="228600" indent="-228600"/>
            <a:r>
              <a:rPr lang="en-US" sz="1150" dirty="0"/>
              <a:t>      *The privileges for each role are listed in the far left column</a:t>
            </a:r>
          </a:p>
          <a:p>
            <a:endParaRPr lang="en-US" sz="1150" dirty="0"/>
          </a:p>
          <a:p>
            <a:endParaRPr lang="en-US" sz="800" dirty="0"/>
          </a:p>
        </p:txBody>
      </p:sp>
      <p:pic>
        <p:nvPicPr>
          <p:cNvPr id="4" name="Picture 3">
            <a:extLst>
              <a:ext uri="{FF2B5EF4-FFF2-40B4-BE49-F238E27FC236}">
                <a16:creationId xmlns:a16="http://schemas.microsoft.com/office/drawing/2014/main" id="{FD666E7E-2F58-4B6A-8D36-E8A7D4EA8E47}"/>
              </a:ext>
            </a:extLst>
          </p:cNvPr>
          <p:cNvPicPr>
            <a:picLocks noChangeAspect="1"/>
          </p:cNvPicPr>
          <p:nvPr/>
        </p:nvPicPr>
        <p:blipFill>
          <a:blip r:embed="rId2"/>
          <a:stretch>
            <a:fillRect/>
          </a:stretch>
        </p:blipFill>
        <p:spPr>
          <a:xfrm>
            <a:off x="3767265" y="2468600"/>
            <a:ext cx="7018628" cy="3756986"/>
          </a:xfrm>
          <a:prstGeom prst="rect">
            <a:avLst/>
          </a:prstGeom>
          <a:ln>
            <a:solidFill>
              <a:srgbClr val="4397BD"/>
            </a:solidFill>
          </a:ln>
        </p:spPr>
      </p:pic>
    </p:spTree>
    <p:extLst>
      <p:ext uri="{BB962C8B-B14F-4D97-AF65-F5344CB8AC3E}">
        <p14:creationId xmlns:p14="http://schemas.microsoft.com/office/powerpoint/2010/main" val="2203463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203" y="412589"/>
            <a:ext cx="8761413" cy="761117"/>
          </a:xfrm>
        </p:spPr>
        <p:txBody>
          <a:bodyPr/>
          <a:lstStyle/>
          <a:p>
            <a:r>
              <a:rPr lang="en-US" sz="2500" b="1" dirty="0">
                <a:solidFill>
                  <a:schemeClr val="bg1"/>
                </a:solidFill>
              </a:rPr>
              <a:t>Assign VSPC User Roles</a:t>
            </a:r>
            <a:br>
              <a:rPr lang="en-US" sz="2500" b="1" dirty="0">
                <a:solidFill>
                  <a:schemeClr val="bg1"/>
                </a:solidFill>
              </a:rPr>
            </a:br>
            <a:r>
              <a:rPr lang="en-US" sz="1600" dirty="0"/>
              <a:t>VSPC Ballot Admin and VSPC Ballot Staff are conflicting roles and cannot coexist</a:t>
            </a:r>
            <a:endParaRPr lang="en-US" sz="1600" b="1" dirty="0">
              <a:solidFill>
                <a:schemeClr val="bg1"/>
              </a:solidFill>
            </a:endParaRPr>
          </a:p>
        </p:txBody>
      </p:sp>
      <p:sp>
        <p:nvSpPr>
          <p:cNvPr id="6" name="Date Placeholder 5"/>
          <p:cNvSpPr>
            <a:spLocks noGrp="1"/>
          </p:cNvSpPr>
          <p:nvPr>
            <p:ph type="dt" sz="half" idx="10"/>
          </p:nvPr>
        </p:nvSpPr>
        <p:spPr/>
        <p:txBody>
          <a:bodyPr/>
          <a:lstStyle/>
          <a:p>
            <a:r>
              <a:rPr lang="en-US">
                <a:solidFill>
                  <a:schemeClr val="tx1"/>
                </a:solidFill>
              </a:rPr>
              <a:t>9/16/2021</a:t>
            </a:r>
            <a:endParaRPr lang="en-US" dirty="0">
              <a:solidFill>
                <a:schemeClr val="tx1"/>
              </a:solidFill>
            </a:endParaRPr>
          </a:p>
        </p:txBody>
      </p:sp>
      <p:sp>
        <p:nvSpPr>
          <p:cNvPr id="3" name="TextBox 2"/>
          <p:cNvSpPr txBox="1"/>
          <p:nvPr/>
        </p:nvSpPr>
        <p:spPr>
          <a:xfrm>
            <a:off x="10366795" y="0"/>
            <a:ext cx="838197" cy="1173707"/>
          </a:xfrm>
          <a:prstGeom prst="rect">
            <a:avLst/>
          </a:prstGeom>
          <a:solidFill>
            <a:schemeClr val="accent5">
              <a:lumMod val="20000"/>
              <a:lumOff val="80000"/>
            </a:schemeClr>
          </a:solidFill>
        </p:spPr>
        <p:txBody>
          <a:bodyPr wrap="square" rtlCol="0">
            <a:spAutoFit/>
          </a:bodyPr>
          <a:lstStyle/>
          <a:p>
            <a:endParaRPr lang="en-US" dirty="0"/>
          </a:p>
        </p:txBody>
      </p:sp>
      <p:sp>
        <p:nvSpPr>
          <p:cNvPr id="5" name="TextBox 4"/>
          <p:cNvSpPr txBox="1"/>
          <p:nvPr/>
        </p:nvSpPr>
        <p:spPr>
          <a:xfrm>
            <a:off x="10366794" y="632414"/>
            <a:ext cx="838198" cy="523220"/>
          </a:xfrm>
          <a:prstGeom prst="rect">
            <a:avLst/>
          </a:prstGeom>
          <a:noFill/>
        </p:spPr>
        <p:txBody>
          <a:bodyPr wrap="square" rtlCol="0">
            <a:spAutoFit/>
          </a:bodyPr>
          <a:lstStyle/>
          <a:p>
            <a:pPr algn="ctr"/>
            <a:r>
              <a:rPr lang="en-US" sz="2800" b="1" dirty="0"/>
              <a:t>7</a:t>
            </a:r>
          </a:p>
        </p:txBody>
      </p:sp>
      <p:sp>
        <p:nvSpPr>
          <p:cNvPr id="7" name="TextBox 6"/>
          <p:cNvSpPr txBox="1"/>
          <p:nvPr/>
        </p:nvSpPr>
        <p:spPr>
          <a:xfrm>
            <a:off x="415314" y="2422002"/>
            <a:ext cx="9951480" cy="3331681"/>
          </a:xfrm>
          <a:prstGeom prst="rect">
            <a:avLst/>
          </a:prstGeom>
          <a:noFill/>
        </p:spPr>
        <p:txBody>
          <a:bodyPr wrap="square" rtlCol="0">
            <a:spAutoFit/>
          </a:bodyPr>
          <a:lstStyle/>
          <a:p>
            <a:endParaRPr lang="en-US" sz="1050" dirty="0"/>
          </a:p>
          <a:p>
            <a:r>
              <a:rPr lang="en-US" sz="1200" b="1" u="sng" dirty="0"/>
              <a:t>VSPC Ballot Admin Role and VSPC Ballot Staff Role</a:t>
            </a:r>
          </a:p>
          <a:p>
            <a:endParaRPr lang="en-US" sz="800" b="1" u="sng" dirty="0"/>
          </a:p>
          <a:p>
            <a:r>
              <a:rPr lang="en-US" sz="1050" dirty="0"/>
              <a:t>In selecting the VSPC Ballot Admin role or the VSPC Ballot Staff role, the user is able to access </a:t>
            </a:r>
            <a:r>
              <a:rPr lang="en-US" sz="1050" dirty="0" err="1"/>
              <a:t>ePollbook</a:t>
            </a:r>
            <a:r>
              <a:rPr lang="en-US" sz="1050" dirty="0"/>
              <a:t> and issue and spoil ballots.</a:t>
            </a:r>
          </a:p>
          <a:p>
            <a:r>
              <a:rPr lang="en-US" sz="1050" dirty="0"/>
              <a:t>The two roles do not give the user the following privileges:</a:t>
            </a:r>
          </a:p>
          <a:p>
            <a:endParaRPr lang="en-US" sz="1050" dirty="0"/>
          </a:p>
          <a:p>
            <a:pPr marL="171450" indent="-171450">
              <a:buFont typeface="Wingdings" panose="05000000000000000000" pitchFamily="2" charset="2"/>
              <a:buChar char="q"/>
            </a:pPr>
            <a:r>
              <a:rPr lang="en-US" sz="1050" b="1" dirty="0"/>
              <a:t>VSPC Ballot Label Reprint:</a:t>
            </a:r>
            <a:r>
              <a:rPr lang="en-US" sz="1050" dirty="0"/>
              <a:t> Permits the user to reprint both mail ballot labels and In-Person ballot labels.</a:t>
            </a:r>
          </a:p>
          <a:p>
            <a:r>
              <a:rPr lang="en-US" sz="1050" dirty="0"/>
              <a:t>		 	If the user does not have the role they will not see the button to reprint</a:t>
            </a:r>
          </a:p>
          <a:p>
            <a:pPr marL="171450" indent="-171450">
              <a:buFont typeface="Wingdings" panose="05000000000000000000" pitchFamily="2" charset="2"/>
              <a:buChar char="q"/>
            </a:pPr>
            <a:r>
              <a:rPr lang="en-US" sz="1050" b="1" dirty="0"/>
              <a:t>VSPC Post Election Access:  </a:t>
            </a:r>
            <a:r>
              <a:rPr lang="en-US" sz="1050" dirty="0"/>
              <a:t>Permits the user to continue performing all of their roles after election day</a:t>
            </a:r>
          </a:p>
          <a:p>
            <a:pPr marL="171450" indent="-171450">
              <a:buFont typeface="Wingdings" panose="05000000000000000000" pitchFamily="2" charset="2"/>
              <a:buChar char="q"/>
            </a:pPr>
            <a:r>
              <a:rPr lang="en-US" sz="1050" b="1" dirty="0"/>
              <a:t>VSPC Ballot Transfer:  </a:t>
            </a:r>
            <a:r>
              <a:rPr lang="en-US" sz="1050" dirty="0"/>
              <a:t>Permits the user to transfer the entire In-Person ballot activity from the current voter to another voter</a:t>
            </a:r>
          </a:p>
          <a:p>
            <a:pPr marL="171450" indent="-171450">
              <a:buFont typeface="Wingdings" panose="05000000000000000000" pitchFamily="2" charset="2"/>
              <a:buChar char="q"/>
            </a:pPr>
            <a:r>
              <a:rPr lang="en-US" sz="1050" b="1" dirty="0"/>
              <a:t>VSPC Ballot Undo:  </a:t>
            </a:r>
            <a:r>
              <a:rPr lang="en-US" sz="1050" dirty="0"/>
              <a:t>Permits the user to undo In-Person paper or DRE (BMD) ballots</a:t>
            </a:r>
          </a:p>
          <a:p>
            <a:pPr marL="171450" indent="-171450">
              <a:buFont typeface="Wingdings" panose="05000000000000000000" pitchFamily="2" charset="2"/>
              <a:buChar char="q"/>
            </a:pPr>
            <a:r>
              <a:rPr lang="en-US" sz="1050" b="1" dirty="0"/>
              <a:t>VSPC Change Location:  </a:t>
            </a:r>
            <a:r>
              <a:rPr lang="en-US" sz="1050" dirty="0"/>
              <a:t>Permits the user to change their VSPC work location and access to all VSPC locations </a:t>
            </a:r>
          </a:p>
          <a:p>
            <a:pPr marL="171450"/>
            <a:r>
              <a:rPr lang="en-US" sz="1050" dirty="0"/>
              <a:t>	                        		User with the VSPC Change Location role should have “Any Location” selected in Assigned location</a:t>
            </a:r>
          </a:p>
          <a:p>
            <a:pPr marL="171450" indent="-171450">
              <a:buFont typeface="Wingdings" panose="05000000000000000000" pitchFamily="2" charset="2"/>
              <a:buChar char="q"/>
            </a:pPr>
            <a:r>
              <a:rPr lang="en-US" sz="1050" b="1" dirty="0"/>
              <a:t>VSPC Create New Voter</a:t>
            </a:r>
            <a:r>
              <a:rPr lang="en-US" sz="1050" dirty="0"/>
              <a:t>: Permits the user to register a new voter </a:t>
            </a:r>
          </a:p>
          <a:p>
            <a:pPr marL="171450" indent="-171450">
              <a:buFont typeface="Wingdings" panose="05000000000000000000" pitchFamily="2" charset="2"/>
              <a:buChar char="q"/>
            </a:pPr>
            <a:r>
              <a:rPr lang="en-US" sz="1050" b="1" dirty="0"/>
              <a:t>VSPC Update Voter: </a:t>
            </a:r>
            <a:r>
              <a:rPr lang="en-US" sz="1050" dirty="0"/>
              <a:t>Permits the user to update the voter’s registration</a:t>
            </a:r>
          </a:p>
          <a:p>
            <a:pPr marL="171450" indent="-171450">
              <a:buFont typeface="Wingdings" panose="05000000000000000000" pitchFamily="2" charset="2"/>
              <a:buChar char="q"/>
            </a:pPr>
            <a:endParaRPr lang="en-US" sz="1050" dirty="0"/>
          </a:p>
          <a:p>
            <a:r>
              <a:rPr lang="en-US" sz="1050" dirty="0"/>
              <a:t>The aforementioned bulleted roles were designed to give counties the ability to customize the user’s privileges. You may select any of the additional roles to augment the VSPC Ballot Admin or VSPC Ballot Staff roles.</a:t>
            </a:r>
          </a:p>
          <a:p>
            <a:endParaRPr lang="en-US" sz="1150" dirty="0"/>
          </a:p>
          <a:p>
            <a:r>
              <a:rPr lang="en-US" sz="1100" dirty="0">
                <a:solidFill>
                  <a:srgbClr val="006600"/>
                </a:solidFill>
              </a:rPr>
              <a:t>Remember to click the </a:t>
            </a:r>
            <a:r>
              <a:rPr lang="en-US" sz="1100" b="1" dirty="0">
                <a:solidFill>
                  <a:srgbClr val="006600"/>
                </a:solidFill>
              </a:rPr>
              <a:t>Save </a:t>
            </a:r>
            <a:r>
              <a:rPr lang="en-US" sz="1100" dirty="0">
                <a:solidFill>
                  <a:srgbClr val="006600"/>
                </a:solidFill>
              </a:rPr>
              <a:t>button to save your selection(s)!</a:t>
            </a:r>
          </a:p>
        </p:txBody>
      </p:sp>
    </p:spTree>
    <p:extLst>
      <p:ext uri="{BB962C8B-B14F-4D97-AF65-F5344CB8AC3E}">
        <p14:creationId xmlns:p14="http://schemas.microsoft.com/office/powerpoint/2010/main" val="3674665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628" y="625020"/>
            <a:ext cx="9665447" cy="1026684"/>
          </a:xfrm>
        </p:spPr>
        <p:txBody>
          <a:bodyPr/>
          <a:lstStyle/>
          <a:p>
            <a:br>
              <a:rPr lang="en-US" sz="2500" b="1" dirty="0">
                <a:solidFill>
                  <a:prstClr val="white"/>
                </a:solidFill>
              </a:rPr>
            </a:br>
            <a:r>
              <a:rPr lang="en-US" sz="2500" b="1" dirty="0">
                <a:solidFill>
                  <a:prstClr val="white"/>
                </a:solidFill>
              </a:rPr>
              <a:t>Add IE Extension for  “ActiveX” in </a:t>
            </a:r>
            <a:r>
              <a:rPr lang="en-US" sz="3200" b="1" dirty="0">
                <a:solidFill>
                  <a:prstClr val="white"/>
                </a:solidFill>
              </a:rPr>
              <a:t>Chrome</a:t>
            </a:r>
            <a:br>
              <a:rPr lang="en-US" sz="2500" b="1" dirty="0">
                <a:solidFill>
                  <a:prstClr val="white"/>
                </a:solidFill>
              </a:rPr>
            </a:br>
            <a:r>
              <a:rPr lang="en-US" sz="1900" b="1" dirty="0">
                <a:solidFill>
                  <a:prstClr val="white"/>
                </a:solidFill>
              </a:rPr>
              <a:t>*Only required for counties using the BOD printer</a:t>
            </a:r>
            <a:br>
              <a:rPr lang="en-US" sz="1900" b="1" dirty="0">
                <a:solidFill>
                  <a:prstClr val="white"/>
                </a:solidFill>
              </a:rPr>
            </a:br>
            <a:r>
              <a:rPr lang="en-US" sz="1900" b="1" dirty="0">
                <a:solidFill>
                  <a:prstClr val="white"/>
                </a:solidFill>
              </a:rPr>
              <a:t>*Requires an Administrator to install. </a:t>
            </a:r>
            <a:r>
              <a:rPr lang="en-US" sz="1900" b="1" u="sng" dirty="0">
                <a:solidFill>
                  <a:prstClr val="white"/>
                </a:solidFill>
              </a:rPr>
              <a:t>Contact your IT Department</a:t>
            </a:r>
            <a:r>
              <a:rPr lang="en-US" sz="1900" b="1" dirty="0">
                <a:solidFill>
                  <a:prstClr val="white"/>
                </a:solidFill>
              </a:rPr>
              <a:t>.</a:t>
            </a:r>
            <a:br>
              <a:rPr lang="en-US" sz="1600" b="1" i="1" dirty="0">
                <a:solidFill>
                  <a:schemeClr val="bg1"/>
                </a:solidFill>
              </a:rPr>
            </a:br>
            <a:r>
              <a:rPr lang="en-US" sz="2500" b="1" dirty="0">
                <a:solidFill>
                  <a:schemeClr val="bg1"/>
                </a:solidFill>
              </a:rPr>
              <a:t> </a:t>
            </a:r>
            <a:endParaRPr lang="en-US" sz="2500" b="1" i="1" dirty="0">
              <a:solidFill>
                <a:schemeClr val="bg1"/>
              </a:solidFill>
            </a:endParaRPr>
          </a:p>
        </p:txBody>
      </p:sp>
      <p:sp>
        <p:nvSpPr>
          <p:cNvPr id="6" name="Date Placeholder 5"/>
          <p:cNvSpPr>
            <a:spLocks noGrp="1"/>
          </p:cNvSpPr>
          <p:nvPr>
            <p:ph type="dt" sz="half" idx="10"/>
          </p:nvPr>
        </p:nvSpPr>
        <p:spPr/>
        <p:txBody>
          <a:bodyPr/>
          <a:lstStyle/>
          <a:p>
            <a:r>
              <a:rPr lang="en-US">
                <a:solidFill>
                  <a:schemeClr val="tx1"/>
                </a:solidFill>
              </a:rPr>
              <a:t>9/16/2021</a:t>
            </a:r>
            <a:endParaRPr lang="en-US" dirty="0">
              <a:solidFill>
                <a:schemeClr val="tx1"/>
              </a:solidFill>
            </a:endParaRPr>
          </a:p>
        </p:txBody>
      </p:sp>
      <p:sp>
        <p:nvSpPr>
          <p:cNvPr id="3" name="TextBox 2"/>
          <p:cNvSpPr txBox="1"/>
          <p:nvPr/>
        </p:nvSpPr>
        <p:spPr>
          <a:xfrm>
            <a:off x="10366795" y="0"/>
            <a:ext cx="838197" cy="1173707"/>
          </a:xfrm>
          <a:prstGeom prst="rect">
            <a:avLst/>
          </a:prstGeom>
          <a:solidFill>
            <a:schemeClr val="accent5">
              <a:lumMod val="20000"/>
              <a:lumOff val="80000"/>
            </a:schemeClr>
          </a:solidFill>
        </p:spPr>
        <p:txBody>
          <a:bodyPr wrap="square" rtlCol="0">
            <a:spAutoFit/>
          </a:bodyPr>
          <a:lstStyle/>
          <a:p>
            <a:endParaRPr lang="en-US" dirty="0"/>
          </a:p>
        </p:txBody>
      </p:sp>
      <p:sp>
        <p:nvSpPr>
          <p:cNvPr id="5" name="TextBox 4"/>
          <p:cNvSpPr txBox="1"/>
          <p:nvPr/>
        </p:nvSpPr>
        <p:spPr>
          <a:xfrm>
            <a:off x="10366795" y="625020"/>
            <a:ext cx="838198" cy="523220"/>
          </a:xfrm>
          <a:prstGeom prst="rect">
            <a:avLst/>
          </a:prstGeom>
          <a:noFill/>
        </p:spPr>
        <p:txBody>
          <a:bodyPr wrap="square" rtlCol="0">
            <a:spAutoFit/>
          </a:bodyPr>
          <a:lstStyle/>
          <a:p>
            <a:pPr algn="ctr"/>
            <a:r>
              <a:rPr lang="en-US" sz="2800" b="1" dirty="0"/>
              <a:t>8</a:t>
            </a:r>
          </a:p>
        </p:txBody>
      </p:sp>
      <p:sp>
        <p:nvSpPr>
          <p:cNvPr id="7" name="TextBox 6"/>
          <p:cNvSpPr txBox="1"/>
          <p:nvPr/>
        </p:nvSpPr>
        <p:spPr>
          <a:xfrm>
            <a:off x="459628" y="2897416"/>
            <a:ext cx="3797898" cy="2569934"/>
          </a:xfrm>
          <a:prstGeom prst="rect">
            <a:avLst/>
          </a:prstGeom>
          <a:noFill/>
        </p:spPr>
        <p:txBody>
          <a:bodyPr wrap="square" rtlCol="0">
            <a:spAutoFit/>
          </a:bodyPr>
          <a:lstStyle/>
          <a:p>
            <a:r>
              <a:rPr lang="en-US" sz="1150" dirty="0"/>
              <a:t>“ActiveX” must</a:t>
            </a:r>
            <a:r>
              <a:rPr lang="en-US" sz="1150" b="1" dirty="0"/>
              <a:t> </a:t>
            </a:r>
            <a:r>
              <a:rPr lang="en-US" sz="1150" dirty="0"/>
              <a:t>be enabled on all VSPC computers if your county will be printing ballots on the Ballot-On-Demand Printer from </a:t>
            </a:r>
            <a:r>
              <a:rPr lang="en-US" sz="1150" dirty="0" err="1"/>
              <a:t>ePollbook</a:t>
            </a:r>
            <a:r>
              <a:rPr lang="en-US" sz="1150" dirty="0"/>
              <a:t>. The following steps for adding ActiveX must be done:</a:t>
            </a:r>
          </a:p>
          <a:p>
            <a:endParaRPr lang="en-US" sz="800" dirty="0"/>
          </a:p>
          <a:p>
            <a:pPr marL="228600" indent="-228600">
              <a:buAutoNum type="arabicPeriod"/>
            </a:pPr>
            <a:r>
              <a:rPr lang="en-US" sz="1150" dirty="0"/>
              <a:t>Copy and paste into the URL:</a:t>
            </a:r>
          </a:p>
          <a:p>
            <a:r>
              <a:rPr lang="en-US" sz="1150" dirty="0">
                <a:solidFill>
                  <a:srgbClr val="006600"/>
                </a:solidFill>
                <a:hlinkClick r:id="rId2">
                  <a:extLst>
                    <a:ext uri="{A12FA001-AC4F-418D-AE19-62706E023703}">
                      <ahyp:hlinkClr xmlns:ahyp="http://schemas.microsoft.com/office/drawing/2018/hyperlinkcolor" val="tx"/>
                    </a:ext>
                  </a:extLst>
                </a:hlinkClick>
              </a:rPr>
              <a:t>https://chrome.google.com/webstore/detail/ie-tab/hehijbfgiekmjfkfjpbkbammjbdenadd</a:t>
            </a:r>
            <a:endParaRPr lang="en-US" sz="1150" dirty="0">
              <a:solidFill>
                <a:srgbClr val="006600"/>
              </a:solidFill>
            </a:endParaRPr>
          </a:p>
          <a:p>
            <a:endParaRPr lang="en-US" sz="1150" dirty="0"/>
          </a:p>
          <a:p>
            <a:r>
              <a:rPr lang="en-US" sz="1150" dirty="0"/>
              <a:t>2. Select “Add to Chrome</a:t>
            </a:r>
          </a:p>
          <a:p>
            <a:endParaRPr lang="en-US" sz="1150" dirty="0"/>
          </a:p>
          <a:p>
            <a:r>
              <a:rPr lang="en-US" sz="1150" dirty="0"/>
              <a:t>3. New popup: Select Add extension</a:t>
            </a:r>
          </a:p>
          <a:p>
            <a:endParaRPr lang="en-US" sz="1150" dirty="0"/>
          </a:p>
          <a:p>
            <a:endParaRPr lang="en-US" sz="1150" dirty="0"/>
          </a:p>
        </p:txBody>
      </p:sp>
      <p:pic>
        <p:nvPicPr>
          <p:cNvPr id="4" name="Picture 3">
            <a:extLst>
              <a:ext uri="{FF2B5EF4-FFF2-40B4-BE49-F238E27FC236}">
                <a16:creationId xmlns:a16="http://schemas.microsoft.com/office/drawing/2014/main" id="{6505DDAA-5889-4EE8-9C6C-BF56CFACDD96}"/>
              </a:ext>
            </a:extLst>
          </p:cNvPr>
          <p:cNvPicPr>
            <a:picLocks noChangeAspect="1"/>
          </p:cNvPicPr>
          <p:nvPr/>
        </p:nvPicPr>
        <p:blipFill>
          <a:blip r:embed="rId3"/>
          <a:stretch>
            <a:fillRect/>
          </a:stretch>
        </p:blipFill>
        <p:spPr>
          <a:xfrm>
            <a:off x="4246530" y="2466145"/>
            <a:ext cx="7087436" cy="2934530"/>
          </a:xfrm>
          <a:prstGeom prst="rect">
            <a:avLst/>
          </a:prstGeom>
          <a:ln>
            <a:solidFill>
              <a:srgbClr val="4397BD"/>
            </a:solidFill>
          </a:ln>
        </p:spPr>
      </p:pic>
      <p:pic>
        <p:nvPicPr>
          <p:cNvPr id="11" name="Picture 10">
            <a:extLst>
              <a:ext uri="{FF2B5EF4-FFF2-40B4-BE49-F238E27FC236}">
                <a16:creationId xmlns:a16="http://schemas.microsoft.com/office/drawing/2014/main" id="{E8DC11A9-CC2D-45FE-BE70-5DD174AE4050}"/>
              </a:ext>
            </a:extLst>
          </p:cNvPr>
          <p:cNvPicPr>
            <a:picLocks noChangeAspect="1"/>
          </p:cNvPicPr>
          <p:nvPr/>
        </p:nvPicPr>
        <p:blipFill>
          <a:blip r:embed="rId4"/>
          <a:stretch>
            <a:fillRect/>
          </a:stretch>
        </p:blipFill>
        <p:spPr>
          <a:xfrm>
            <a:off x="5695246" y="4114769"/>
            <a:ext cx="4259949" cy="2049958"/>
          </a:xfrm>
          <a:prstGeom prst="rect">
            <a:avLst/>
          </a:prstGeom>
          <a:ln>
            <a:solidFill>
              <a:srgbClr val="4397BD"/>
            </a:solidFill>
          </a:ln>
        </p:spPr>
      </p:pic>
    </p:spTree>
    <p:extLst>
      <p:ext uri="{BB962C8B-B14F-4D97-AF65-F5344CB8AC3E}">
        <p14:creationId xmlns:p14="http://schemas.microsoft.com/office/powerpoint/2010/main" val="2423559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628" y="625020"/>
            <a:ext cx="9665447" cy="1026684"/>
          </a:xfrm>
        </p:spPr>
        <p:txBody>
          <a:bodyPr/>
          <a:lstStyle/>
          <a:p>
            <a:br>
              <a:rPr lang="en-US" sz="2500" b="1" dirty="0">
                <a:solidFill>
                  <a:prstClr val="white"/>
                </a:solidFill>
              </a:rPr>
            </a:br>
            <a:r>
              <a:rPr lang="en-US" sz="2500" b="1" dirty="0">
                <a:solidFill>
                  <a:prstClr val="white"/>
                </a:solidFill>
              </a:rPr>
              <a:t>Add IE Extension for  “ActiveX” </a:t>
            </a:r>
            <a:r>
              <a:rPr lang="en-US" sz="1600" b="1" dirty="0">
                <a:solidFill>
                  <a:prstClr val="white"/>
                </a:solidFill>
              </a:rPr>
              <a:t>(continued)</a:t>
            </a:r>
            <a:br>
              <a:rPr lang="en-US" sz="1600" b="1" dirty="0">
                <a:solidFill>
                  <a:prstClr val="white"/>
                </a:solidFill>
              </a:rPr>
            </a:br>
            <a:r>
              <a:rPr lang="en-US" sz="1900" b="1" dirty="0">
                <a:solidFill>
                  <a:prstClr val="white"/>
                </a:solidFill>
              </a:rPr>
              <a:t>*Only required for counties using the BOD printer</a:t>
            </a:r>
            <a:br>
              <a:rPr lang="en-US" sz="1900" b="1" dirty="0">
                <a:solidFill>
                  <a:prstClr val="white"/>
                </a:solidFill>
              </a:rPr>
            </a:br>
            <a:r>
              <a:rPr lang="en-US" sz="1900" b="1" dirty="0">
                <a:solidFill>
                  <a:prstClr val="white"/>
                </a:solidFill>
              </a:rPr>
              <a:t>*Requires an Administrator to install. Contact your IT Department.</a:t>
            </a:r>
            <a:br>
              <a:rPr lang="en-US" sz="1600" b="1" i="1" dirty="0">
                <a:solidFill>
                  <a:schemeClr val="bg1"/>
                </a:solidFill>
              </a:rPr>
            </a:br>
            <a:r>
              <a:rPr lang="en-US" sz="2500" b="1" dirty="0">
                <a:solidFill>
                  <a:schemeClr val="bg1"/>
                </a:solidFill>
              </a:rPr>
              <a:t> </a:t>
            </a:r>
            <a:endParaRPr lang="en-US" sz="2500" b="1" i="1" dirty="0">
              <a:solidFill>
                <a:schemeClr val="bg1"/>
              </a:solidFill>
            </a:endParaRPr>
          </a:p>
        </p:txBody>
      </p:sp>
      <p:sp>
        <p:nvSpPr>
          <p:cNvPr id="6" name="Date Placeholder 5"/>
          <p:cNvSpPr>
            <a:spLocks noGrp="1"/>
          </p:cNvSpPr>
          <p:nvPr>
            <p:ph type="dt" sz="half" idx="10"/>
          </p:nvPr>
        </p:nvSpPr>
        <p:spPr/>
        <p:txBody>
          <a:bodyPr/>
          <a:lstStyle/>
          <a:p>
            <a:r>
              <a:rPr lang="en-US">
                <a:solidFill>
                  <a:schemeClr val="tx1"/>
                </a:solidFill>
              </a:rPr>
              <a:t>9/16/2021</a:t>
            </a:r>
            <a:endParaRPr lang="en-US" dirty="0">
              <a:solidFill>
                <a:schemeClr val="tx1"/>
              </a:solidFill>
            </a:endParaRPr>
          </a:p>
        </p:txBody>
      </p:sp>
      <p:sp>
        <p:nvSpPr>
          <p:cNvPr id="3" name="TextBox 2"/>
          <p:cNvSpPr txBox="1"/>
          <p:nvPr/>
        </p:nvSpPr>
        <p:spPr>
          <a:xfrm>
            <a:off x="10366795" y="0"/>
            <a:ext cx="838197" cy="1173707"/>
          </a:xfrm>
          <a:prstGeom prst="rect">
            <a:avLst/>
          </a:prstGeom>
          <a:solidFill>
            <a:schemeClr val="accent5">
              <a:lumMod val="20000"/>
              <a:lumOff val="80000"/>
            </a:schemeClr>
          </a:solidFill>
        </p:spPr>
        <p:txBody>
          <a:bodyPr wrap="square" rtlCol="0">
            <a:spAutoFit/>
          </a:bodyPr>
          <a:lstStyle/>
          <a:p>
            <a:endParaRPr lang="en-US" dirty="0"/>
          </a:p>
        </p:txBody>
      </p:sp>
      <p:sp>
        <p:nvSpPr>
          <p:cNvPr id="5" name="TextBox 4"/>
          <p:cNvSpPr txBox="1"/>
          <p:nvPr/>
        </p:nvSpPr>
        <p:spPr>
          <a:xfrm>
            <a:off x="10366795" y="625020"/>
            <a:ext cx="838198" cy="523220"/>
          </a:xfrm>
          <a:prstGeom prst="rect">
            <a:avLst/>
          </a:prstGeom>
          <a:noFill/>
        </p:spPr>
        <p:txBody>
          <a:bodyPr wrap="square" rtlCol="0">
            <a:spAutoFit/>
          </a:bodyPr>
          <a:lstStyle/>
          <a:p>
            <a:pPr algn="ctr"/>
            <a:r>
              <a:rPr lang="en-US" sz="2800" b="1" dirty="0"/>
              <a:t>9</a:t>
            </a:r>
          </a:p>
        </p:txBody>
      </p:sp>
      <p:sp>
        <p:nvSpPr>
          <p:cNvPr id="7" name="TextBox 6"/>
          <p:cNvSpPr txBox="1"/>
          <p:nvPr/>
        </p:nvSpPr>
        <p:spPr>
          <a:xfrm>
            <a:off x="459628" y="2514665"/>
            <a:ext cx="3797898" cy="3593291"/>
          </a:xfrm>
          <a:prstGeom prst="rect">
            <a:avLst/>
          </a:prstGeom>
          <a:noFill/>
        </p:spPr>
        <p:txBody>
          <a:bodyPr wrap="square" rtlCol="0">
            <a:spAutoFit/>
          </a:bodyPr>
          <a:lstStyle/>
          <a:p>
            <a:r>
              <a:rPr lang="en-US" sz="1150" dirty="0"/>
              <a:t>4. Click on the puzzle piece to the right of the URL field</a:t>
            </a:r>
          </a:p>
          <a:p>
            <a:endParaRPr lang="en-US" sz="1150" dirty="0"/>
          </a:p>
          <a:p>
            <a:r>
              <a:rPr lang="en-US" sz="1150" dirty="0"/>
              <a:t>5. Click on More Actions for IE Tab</a:t>
            </a:r>
          </a:p>
          <a:p>
            <a:endParaRPr lang="en-US" sz="1150" dirty="0"/>
          </a:p>
          <a:p>
            <a:r>
              <a:rPr lang="en-US" sz="1150" dirty="0"/>
              <a:t>6. Click on Manage extensions</a:t>
            </a:r>
          </a:p>
          <a:p>
            <a:endParaRPr lang="en-US" sz="1150" dirty="0"/>
          </a:p>
          <a:p>
            <a:r>
              <a:rPr lang="en-US" sz="1050" dirty="0"/>
              <a:t>7. Turn On</a:t>
            </a:r>
          </a:p>
          <a:p>
            <a:endParaRPr lang="en-US" sz="1050" dirty="0"/>
          </a:p>
          <a:p>
            <a:r>
              <a:rPr lang="en-US" sz="1050" dirty="0"/>
              <a:t>8. </a:t>
            </a:r>
            <a:r>
              <a:rPr lang="en-US" sz="1150" b="1" dirty="0"/>
              <a:t>The IE Tab Helper - </a:t>
            </a:r>
            <a:r>
              <a:rPr lang="en-US" sz="1150" dirty="0"/>
              <a:t>IE Tab requires that the IE Tab Helper application be installed. The IE Tab Helper can be installed using our .MSI installer which can be found here:</a:t>
            </a:r>
            <a:r>
              <a:rPr lang="en-US" sz="1150" dirty="0">
                <a:solidFill>
                  <a:srgbClr val="0070C0"/>
                </a:solidFill>
              </a:rPr>
              <a:t> </a:t>
            </a:r>
            <a:r>
              <a:rPr lang="en-US" sz="1150" dirty="0">
                <a:solidFill>
                  <a:srgbClr val="0070C0"/>
                </a:solidFill>
                <a:hlinkClick r:id="rId2">
                  <a:extLst>
                    <a:ext uri="{A12FA001-AC4F-418D-AE19-62706E023703}">
                      <ahyp:hlinkClr xmlns:ahyp="http://schemas.microsoft.com/office/drawing/2018/hyperlinkcolor" val="tx"/>
                    </a:ext>
                  </a:extLst>
                </a:hlinkClick>
              </a:rPr>
              <a:t>IE Tab Helper</a:t>
            </a:r>
            <a:r>
              <a:rPr lang="en-US" sz="1150" dirty="0"/>
              <a:t>.</a:t>
            </a:r>
          </a:p>
          <a:p>
            <a:endParaRPr lang="en-US" sz="1050" dirty="0"/>
          </a:p>
          <a:p>
            <a:r>
              <a:rPr lang="en-US" sz="1200" b="1" dirty="0"/>
              <a:t>  </a:t>
            </a:r>
            <a:r>
              <a:rPr lang="en-US" sz="1200" b="1" dirty="0">
                <a:solidFill>
                  <a:srgbClr val="C00000"/>
                </a:solidFill>
              </a:rPr>
              <a:t>You must restart your computer!</a:t>
            </a:r>
            <a:endParaRPr lang="en-US" sz="1050" dirty="0"/>
          </a:p>
          <a:p>
            <a:endParaRPr lang="en-US" sz="1150" dirty="0"/>
          </a:p>
          <a:p>
            <a:r>
              <a:rPr lang="en-US" sz="1150" b="1" dirty="0">
                <a:solidFill>
                  <a:srgbClr val="006600"/>
                </a:solidFill>
              </a:rPr>
              <a:t>NOTE:</a:t>
            </a:r>
            <a:r>
              <a:rPr lang="en-US" sz="1150" dirty="0">
                <a:solidFill>
                  <a:srgbClr val="006600"/>
                </a:solidFill>
              </a:rPr>
              <a:t>  Extensions should only be added by your county IT department. Permissions and Site access and many other security permissions MUST be approved by your county IT department. </a:t>
            </a:r>
          </a:p>
        </p:txBody>
      </p:sp>
      <p:pic>
        <p:nvPicPr>
          <p:cNvPr id="9" name="Picture 8">
            <a:extLst>
              <a:ext uri="{FF2B5EF4-FFF2-40B4-BE49-F238E27FC236}">
                <a16:creationId xmlns:a16="http://schemas.microsoft.com/office/drawing/2014/main" id="{239FFB56-A3DB-48AB-82B3-398285A914C6}"/>
              </a:ext>
            </a:extLst>
          </p:cNvPr>
          <p:cNvPicPr>
            <a:picLocks noChangeAspect="1"/>
          </p:cNvPicPr>
          <p:nvPr/>
        </p:nvPicPr>
        <p:blipFill>
          <a:blip r:embed="rId3"/>
          <a:stretch>
            <a:fillRect/>
          </a:stretch>
        </p:blipFill>
        <p:spPr>
          <a:xfrm>
            <a:off x="8233344" y="2403948"/>
            <a:ext cx="3617504" cy="3539652"/>
          </a:xfrm>
          <a:prstGeom prst="rect">
            <a:avLst/>
          </a:prstGeom>
          <a:ln>
            <a:solidFill>
              <a:srgbClr val="4397BD"/>
            </a:solidFill>
          </a:ln>
        </p:spPr>
      </p:pic>
      <p:pic>
        <p:nvPicPr>
          <p:cNvPr id="1026" name="Picture 2" descr="C:\Users\ds883\AppData\Local\Temp\1\SNAGHTML12e8c492.PNG">
            <a:extLst>
              <a:ext uri="{FF2B5EF4-FFF2-40B4-BE49-F238E27FC236}">
                <a16:creationId xmlns:a16="http://schemas.microsoft.com/office/drawing/2014/main" id="{1388B8D2-282E-4DA7-B69D-DB91F3B39B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9430" y="2389643"/>
            <a:ext cx="3752010" cy="3843337"/>
          </a:xfrm>
          <a:prstGeom prst="rect">
            <a:avLst/>
          </a:prstGeom>
          <a:noFill/>
          <a:ln>
            <a:solidFill>
              <a:srgbClr val="4397B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687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358" y="429924"/>
            <a:ext cx="9665447" cy="706964"/>
          </a:xfrm>
        </p:spPr>
        <p:txBody>
          <a:bodyPr/>
          <a:lstStyle/>
          <a:p>
            <a:r>
              <a:rPr lang="en-US" sz="2500" b="1" dirty="0">
                <a:solidFill>
                  <a:schemeClr val="bg1"/>
                </a:solidFill>
              </a:rPr>
              <a:t>Adjust VSPC Ballot Label Printer Settings</a:t>
            </a:r>
            <a:endParaRPr lang="en-US" sz="2500" b="1" i="1" dirty="0">
              <a:solidFill>
                <a:schemeClr val="bg1"/>
              </a:solidFill>
            </a:endParaRPr>
          </a:p>
        </p:txBody>
      </p:sp>
      <p:sp>
        <p:nvSpPr>
          <p:cNvPr id="6" name="Date Placeholder 5"/>
          <p:cNvSpPr>
            <a:spLocks noGrp="1"/>
          </p:cNvSpPr>
          <p:nvPr>
            <p:ph type="dt" sz="half" idx="10"/>
          </p:nvPr>
        </p:nvSpPr>
        <p:spPr/>
        <p:txBody>
          <a:bodyPr/>
          <a:lstStyle/>
          <a:p>
            <a:r>
              <a:rPr lang="en-US">
                <a:solidFill>
                  <a:schemeClr val="tx1"/>
                </a:solidFill>
              </a:rPr>
              <a:t>9/16/2021</a:t>
            </a:r>
            <a:endParaRPr lang="en-US" dirty="0">
              <a:solidFill>
                <a:schemeClr val="tx1"/>
              </a:solidFill>
            </a:endParaRPr>
          </a:p>
        </p:txBody>
      </p:sp>
      <p:sp>
        <p:nvSpPr>
          <p:cNvPr id="3" name="TextBox 2"/>
          <p:cNvSpPr txBox="1"/>
          <p:nvPr/>
        </p:nvSpPr>
        <p:spPr>
          <a:xfrm>
            <a:off x="10440784" y="0"/>
            <a:ext cx="681645" cy="1173707"/>
          </a:xfrm>
          <a:prstGeom prst="rect">
            <a:avLst/>
          </a:prstGeom>
          <a:solidFill>
            <a:schemeClr val="accent4">
              <a:lumMod val="20000"/>
              <a:lumOff val="80000"/>
            </a:schemeClr>
          </a:solidFill>
        </p:spPr>
        <p:txBody>
          <a:bodyPr wrap="square" rtlCol="0">
            <a:spAutoFit/>
          </a:bodyPr>
          <a:lstStyle/>
          <a:p>
            <a:endParaRPr lang="en-US" dirty="0"/>
          </a:p>
        </p:txBody>
      </p:sp>
      <p:sp>
        <p:nvSpPr>
          <p:cNvPr id="5" name="TextBox 4"/>
          <p:cNvSpPr txBox="1"/>
          <p:nvPr/>
        </p:nvSpPr>
        <p:spPr>
          <a:xfrm>
            <a:off x="10366795" y="625020"/>
            <a:ext cx="838198" cy="523220"/>
          </a:xfrm>
          <a:prstGeom prst="rect">
            <a:avLst/>
          </a:prstGeom>
          <a:noFill/>
        </p:spPr>
        <p:txBody>
          <a:bodyPr wrap="square" rtlCol="0">
            <a:spAutoFit/>
          </a:bodyPr>
          <a:lstStyle/>
          <a:p>
            <a:pPr algn="ctr"/>
            <a:r>
              <a:rPr lang="en-US" sz="2800" b="1" dirty="0"/>
              <a:t>10</a:t>
            </a:r>
          </a:p>
        </p:txBody>
      </p:sp>
      <p:sp>
        <p:nvSpPr>
          <p:cNvPr id="7" name="TextBox 6"/>
          <p:cNvSpPr txBox="1"/>
          <p:nvPr/>
        </p:nvSpPr>
        <p:spPr>
          <a:xfrm>
            <a:off x="470938" y="2394522"/>
            <a:ext cx="3323077" cy="3631763"/>
          </a:xfrm>
          <a:prstGeom prst="rect">
            <a:avLst/>
          </a:prstGeom>
          <a:noFill/>
        </p:spPr>
        <p:txBody>
          <a:bodyPr wrap="square" rtlCol="0">
            <a:spAutoFit/>
          </a:bodyPr>
          <a:lstStyle/>
          <a:p>
            <a:r>
              <a:rPr lang="en-US" sz="1150" dirty="0"/>
              <a:t>Counties may need to adjust the printer settings for the VSPC Mail Ballot Label to receive a barcode which will scan. These steps should be done through the Windows 10 Control Panel versus the print label screen in </a:t>
            </a:r>
            <a:r>
              <a:rPr lang="en-US" sz="1150" dirty="0" err="1"/>
              <a:t>ePollbook</a:t>
            </a:r>
            <a:r>
              <a:rPr lang="en-US" sz="1150" dirty="0"/>
              <a:t>.</a:t>
            </a:r>
          </a:p>
          <a:p>
            <a:endParaRPr lang="en-US" sz="1150" dirty="0"/>
          </a:p>
          <a:p>
            <a:pPr marL="228600" indent="-228600">
              <a:buAutoNum type="arabicPeriod"/>
            </a:pPr>
            <a:r>
              <a:rPr lang="en-US" sz="1150" dirty="0"/>
              <a:t>Select the Search icon in the lower-left of your screen</a:t>
            </a:r>
          </a:p>
          <a:p>
            <a:pPr marL="228600" indent="-228600">
              <a:buAutoNum type="arabicPeriod"/>
            </a:pPr>
            <a:r>
              <a:rPr lang="en-US" sz="1150" dirty="0"/>
              <a:t>Type </a:t>
            </a:r>
            <a:r>
              <a:rPr lang="en-US" sz="1150" b="1" dirty="0"/>
              <a:t>control panel</a:t>
            </a:r>
            <a:r>
              <a:rPr lang="en-US" sz="1150" dirty="0"/>
              <a:t> in the search</a:t>
            </a:r>
          </a:p>
          <a:p>
            <a:pPr marL="228600" indent="-228600">
              <a:buAutoNum type="arabicPeriod"/>
            </a:pPr>
            <a:r>
              <a:rPr lang="en-US" sz="1150" dirty="0"/>
              <a:t>Press “Enter” or use mouse and click on Open</a:t>
            </a:r>
          </a:p>
          <a:p>
            <a:pPr marL="228600" indent="-228600">
              <a:buAutoNum type="arabicPeriod"/>
            </a:pPr>
            <a:r>
              <a:rPr lang="en-US" sz="1150" dirty="0"/>
              <a:t>Click on Devices and Printers</a:t>
            </a:r>
          </a:p>
          <a:p>
            <a:pPr marL="228600" indent="-228600">
              <a:buAutoNum type="arabicPeriod"/>
            </a:pPr>
            <a:r>
              <a:rPr lang="en-US" sz="1150" dirty="0"/>
              <a:t>Click on your Dymo </a:t>
            </a:r>
            <a:r>
              <a:rPr lang="en-US" sz="1150" dirty="0" err="1"/>
              <a:t>LabelWriter</a:t>
            </a:r>
            <a:endParaRPr lang="en-US" sz="1150" dirty="0"/>
          </a:p>
          <a:p>
            <a:pPr marL="228600" indent="-228600">
              <a:buAutoNum type="arabicPeriod"/>
            </a:pPr>
            <a:r>
              <a:rPr lang="en-US" sz="1150" dirty="0"/>
              <a:t> Select </a:t>
            </a:r>
            <a:r>
              <a:rPr lang="en-US" sz="1150" b="1" dirty="0"/>
              <a:t>Printer&gt;Printing Preference… </a:t>
            </a:r>
            <a:r>
              <a:rPr lang="en-US" sz="1150" dirty="0"/>
              <a:t>in the upper left corner</a:t>
            </a:r>
          </a:p>
          <a:p>
            <a:pPr marL="228600" indent="-228600">
              <a:buAutoNum type="arabicPeriod"/>
            </a:pPr>
            <a:r>
              <a:rPr lang="en-US" sz="1150" dirty="0"/>
              <a:t>Ensure the </a:t>
            </a:r>
            <a:r>
              <a:rPr lang="en-US" sz="1150" b="1" dirty="0"/>
              <a:t>Orientation</a:t>
            </a:r>
            <a:r>
              <a:rPr lang="en-US" sz="1150" dirty="0"/>
              <a:t> is set at Landscape</a:t>
            </a:r>
          </a:p>
          <a:p>
            <a:pPr marL="228600" indent="-228600">
              <a:buAutoNum type="arabicPeriod"/>
            </a:pPr>
            <a:r>
              <a:rPr lang="en-US" sz="1150" dirty="0"/>
              <a:t>Click on the </a:t>
            </a:r>
            <a:r>
              <a:rPr lang="en-US" sz="1150" b="1" dirty="0"/>
              <a:t>Advanced</a:t>
            </a:r>
            <a:r>
              <a:rPr lang="en-US" sz="1150" dirty="0"/>
              <a:t> button.</a:t>
            </a:r>
          </a:p>
          <a:p>
            <a:endParaRPr lang="en-US" sz="1150" dirty="0"/>
          </a:p>
        </p:txBody>
      </p:sp>
      <p:pic>
        <p:nvPicPr>
          <p:cNvPr id="10" name="Picture 9">
            <a:extLst>
              <a:ext uri="{FF2B5EF4-FFF2-40B4-BE49-F238E27FC236}">
                <a16:creationId xmlns:a16="http://schemas.microsoft.com/office/drawing/2014/main" id="{ADCAA33C-B826-4F5C-81D5-008D9F13F3D9}"/>
              </a:ext>
            </a:extLst>
          </p:cNvPr>
          <p:cNvPicPr>
            <a:picLocks noChangeAspect="1"/>
          </p:cNvPicPr>
          <p:nvPr/>
        </p:nvPicPr>
        <p:blipFill>
          <a:blip r:embed="rId2"/>
          <a:stretch>
            <a:fillRect/>
          </a:stretch>
        </p:blipFill>
        <p:spPr>
          <a:xfrm>
            <a:off x="4048298" y="2299266"/>
            <a:ext cx="3679098" cy="3062443"/>
          </a:xfrm>
          <a:prstGeom prst="rect">
            <a:avLst/>
          </a:prstGeom>
          <a:ln w="12700">
            <a:solidFill>
              <a:schemeClr val="tx1">
                <a:lumMod val="65000"/>
                <a:lumOff val="35000"/>
              </a:schemeClr>
            </a:solidFill>
          </a:ln>
        </p:spPr>
      </p:pic>
      <p:pic>
        <p:nvPicPr>
          <p:cNvPr id="12" name="Picture 11">
            <a:extLst>
              <a:ext uri="{FF2B5EF4-FFF2-40B4-BE49-F238E27FC236}">
                <a16:creationId xmlns:a16="http://schemas.microsoft.com/office/drawing/2014/main" id="{A137A74D-2E2A-40BE-87EB-C16721A88A7B}"/>
              </a:ext>
            </a:extLst>
          </p:cNvPr>
          <p:cNvPicPr>
            <a:picLocks noChangeAspect="1"/>
          </p:cNvPicPr>
          <p:nvPr/>
        </p:nvPicPr>
        <p:blipFill>
          <a:blip r:embed="rId3"/>
          <a:stretch>
            <a:fillRect/>
          </a:stretch>
        </p:blipFill>
        <p:spPr>
          <a:xfrm>
            <a:off x="7078349" y="2394522"/>
            <a:ext cx="3574411" cy="1685890"/>
          </a:xfrm>
          <a:prstGeom prst="rect">
            <a:avLst/>
          </a:prstGeom>
          <a:ln w="12700">
            <a:solidFill>
              <a:schemeClr val="tx1">
                <a:lumMod val="65000"/>
                <a:lumOff val="35000"/>
              </a:schemeClr>
            </a:solidFill>
          </a:ln>
        </p:spPr>
      </p:pic>
      <p:pic>
        <p:nvPicPr>
          <p:cNvPr id="13" name="Picture 12">
            <a:extLst>
              <a:ext uri="{FF2B5EF4-FFF2-40B4-BE49-F238E27FC236}">
                <a16:creationId xmlns:a16="http://schemas.microsoft.com/office/drawing/2014/main" id="{A692D3A3-AD56-4D19-92AE-D806092AAF54}"/>
              </a:ext>
            </a:extLst>
          </p:cNvPr>
          <p:cNvPicPr>
            <a:picLocks noChangeAspect="1"/>
          </p:cNvPicPr>
          <p:nvPr/>
        </p:nvPicPr>
        <p:blipFill>
          <a:blip r:embed="rId4"/>
          <a:stretch>
            <a:fillRect/>
          </a:stretch>
        </p:blipFill>
        <p:spPr>
          <a:xfrm>
            <a:off x="8235961" y="3237467"/>
            <a:ext cx="3323077" cy="2902186"/>
          </a:xfrm>
          <a:prstGeom prst="rect">
            <a:avLst/>
          </a:prstGeom>
          <a:ln w="12700">
            <a:solidFill>
              <a:schemeClr val="tx1">
                <a:lumMod val="65000"/>
                <a:lumOff val="35000"/>
              </a:schemeClr>
            </a:solidFill>
          </a:ln>
        </p:spPr>
      </p:pic>
    </p:spTree>
    <p:extLst>
      <p:ext uri="{BB962C8B-B14F-4D97-AF65-F5344CB8AC3E}">
        <p14:creationId xmlns:p14="http://schemas.microsoft.com/office/powerpoint/2010/main" val="3976595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358" y="448670"/>
            <a:ext cx="9665447" cy="706964"/>
          </a:xfrm>
        </p:spPr>
        <p:txBody>
          <a:bodyPr/>
          <a:lstStyle/>
          <a:p>
            <a:r>
              <a:rPr lang="en-US" sz="2500" b="1" dirty="0">
                <a:solidFill>
                  <a:schemeClr val="bg1"/>
                </a:solidFill>
              </a:rPr>
              <a:t>Adjust VSPC Ballot Label Printer Settings - </a:t>
            </a:r>
            <a:r>
              <a:rPr lang="en-US" sz="1600" b="1" i="1" dirty="0">
                <a:solidFill>
                  <a:schemeClr val="bg1"/>
                </a:solidFill>
              </a:rPr>
              <a:t>continued</a:t>
            </a:r>
          </a:p>
        </p:txBody>
      </p:sp>
      <p:sp>
        <p:nvSpPr>
          <p:cNvPr id="6" name="Date Placeholder 5"/>
          <p:cNvSpPr>
            <a:spLocks noGrp="1"/>
          </p:cNvSpPr>
          <p:nvPr>
            <p:ph type="dt" sz="half" idx="10"/>
          </p:nvPr>
        </p:nvSpPr>
        <p:spPr/>
        <p:txBody>
          <a:bodyPr/>
          <a:lstStyle/>
          <a:p>
            <a:r>
              <a:rPr lang="en-US">
                <a:solidFill>
                  <a:schemeClr val="tx1"/>
                </a:solidFill>
              </a:rPr>
              <a:t>9/16/2021</a:t>
            </a:r>
            <a:endParaRPr lang="en-US" dirty="0">
              <a:solidFill>
                <a:schemeClr val="tx1"/>
              </a:solidFill>
            </a:endParaRPr>
          </a:p>
        </p:txBody>
      </p:sp>
      <p:sp>
        <p:nvSpPr>
          <p:cNvPr id="5" name="TextBox 4"/>
          <p:cNvSpPr txBox="1"/>
          <p:nvPr/>
        </p:nvSpPr>
        <p:spPr>
          <a:xfrm>
            <a:off x="10366794" y="632414"/>
            <a:ext cx="838198" cy="523220"/>
          </a:xfrm>
          <a:prstGeom prst="rect">
            <a:avLst/>
          </a:prstGeom>
          <a:noFill/>
        </p:spPr>
        <p:txBody>
          <a:bodyPr wrap="square" rtlCol="0">
            <a:spAutoFit/>
          </a:bodyPr>
          <a:lstStyle/>
          <a:p>
            <a:pPr algn="ctr"/>
            <a:r>
              <a:rPr lang="en-US" sz="2800" b="1" dirty="0"/>
              <a:t>12</a:t>
            </a:r>
          </a:p>
        </p:txBody>
      </p:sp>
      <p:sp>
        <p:nvSpPr>
          <p:cNvPr id="7" name="TextBox 6"/>
          <p:cNvSpPr txBox="1"/>
          <p:nvPr/>
        </p:nvSpPr>
        <p:spPr>
          <a:xfrm>
            <a:off x="528359" y="2362319"/>
            <a:ext cx="3861956" cy="2392963"/>
          </a:xfrm>
          <a:prstGeom prst="rect">
            <a:avLst/>
          </a:prstGeom>
          <a:noFill/>
        </p:spPr>
        <p:txBody>
          <a:bodyPr wrap="square" rtlCol="0">
            <a:spAutoFit/>
          </a:bodyPr>
          <a:lstStyle/>
          <a:p>
            <a:pPr marL="171450" indent="-171450"/>
            <a:r>
              <a:rPr lang="en-US" sz="1150" dirty="0"/>
              <a:t>9.  If you are printing a label with a barcode, locate </a:t>
            </a:r>
            <a:r>
              <a:rPr lang="en-US" sz="1150" b="1" dirty="0"/>
              <a:t>Printer Features&gt;Printer Quality </a:t>
            </a:r>
            <a:r>
              <a:rPr lang="en-US" sz="1150" dirty="0"/>
              <a:t>and select </a:t>
            </a:r>
            <a:r>
              <a:rPr lang="en-US" sz="1150" b="1" dirty="0"/>
              <a:t>Barcodes and Graphics</a:t>
            </a:r>
            <a:r>
              <a:rPr lang="en-US" sz="1150" dirty="0"/>
              <a:t>. </a:t>
            </a:r>
          </a:p>
          <a:p>
            <a:endParaRPr lang="en-US" sz="1150" dirty="0"/>
          </a:p>
          <a:p>
            <a:pPr marL="171450" indent="-171450"/>
            <a:r>
              <a:rPr lang="en-US" sz="1150" dirty="0"/>
              <a:t>10. Then click the </a:t>
            </a:r>
            <a:r>
              <a:rPr lang="en-US" sz="1150" b="1" dirty="0"/>
              <a:t>OK </a:t>
            </a:r>
            <a:r>
              <a:rPr lang="en-US" sz="1150" dirty="0"/>
              <a:t>button until the Dymo </a:t>
            </a:r>
            <a:r>
              <a:rPr lang="en-US" sz="1150" dirty="0" err="1"/>
              <a:t>Labelwriter</a:t>
            </a:r>
            <a:r>
              <a:rPr lang="en-US" sz="1150" dirty="0"/>
              <a:t> screen is fully closed</a:t>
            </a:r>
          </a:p>
          <a:p>
            <a:endParaRPr lang="en-US" sz="1150" dirty="0"/>
          </a:p>
          <a:p>
            <a:endParaRPr lang="en-US" sz="1150" dirty="0"/>
          </a:p>
          <a:p>
            <a:endParaRPr lang="en-US" sz="1150" dirty="0"/>
          </a:p>
          <a:p>
            <a:r>
              <a:rPr lang="en-US" sz="1150" b="1" dirty="0">
                <a:solidFill>
                  <a:srgbClr val="006600"/>
                </a:solidFill>
              </a:rPr>
              <a:t>Reminder:</a:t>
            </a:r>
            <a:r>
              <a:rPr lang="en-US" sz="1150" b="1" dirty="0">
                <a:solidFill>
                  <a:srgbClr val="C00000"/>
                </a:solidFill>
              </a:rPr>
              <a:t> </a:t>
            </a:r>
            <a:r>
              <a:rPr lang="en-US" sz="1150" dirty="0"/>
              <a:t>Disable pop-up blockers, if printing ballot labels. Need assistance? The “How-to” is detailed on the next page.</a:t>
            </a:r>
          </a:p>
          <a:p>
            <a:endParaRPr lang="en-US" sz="1150" dirty="0"/>
          </a:p>
        </p:txBody>
      </p:sp>
      <p:pic>
        <p:nvPicPr>
          <p:cNvPr id="8" name="Picture 7"/>
          <p:cNvPicPr>
            <a:picLocks noChangeAspect="1"/>
          </p:cNvPicPr>
          <p:nvPr/>
        </p:nvPicPr>
        <p:blipFill>
          <a:blip r:embed="rId2"/>
          <a:stretch>
            <a:fillRect/>
          </a:stretch>
        </p:blipFill>
        <p:spPr>
          <a:xfrm>
            <a:off x="5835535" y="2362318"/>
            <a:ext cx="3861955" cy="3935129"/>
          </a:xfrm>
          <a:prstGeom prst="rect">
            <a:avLst/>
          </a:prstGeom>
        </p:spPr>
      </p:pic>
      <p:pic>
        <p:nvPicPr>
          <p:cNvPr id="10" name="Picture 9">
            <a:extLst>
              <a:ext uri="{FF2B5EF4-FFF2-40B4-BE49-F238E27FC236}">
                <a16:creationId xmlns:a16="http://schemas.microsoft.com/office/drawing/2014/main" id="{CB188B44-54BF-463C-8A76-A64AD811DF0B}"/>
              </a:ext>
            </a:extLst>
          </p:cNvPr>
          <p:cNvPicPr>
            <a:picLocks noChangeAspect="1"/>
          </p:cNvPicPr>
          <p:nvPr/>
        </p:nvPicPr>
        <p:blipFill>
          <a:blip r:embed="rId3"/>
          <a:stretch>
            <a:fillRect/>
          </a:stretch>
        </p:blipFill>
        <p:spPr>
          <a:xfrm>
            <a:off x="10440784" y="0"/>
            <a:ext cx="681645" cy="1155634"/>
          </a:xfrm>
          <a:prstGeom prst="rect">
            <a:avLst/>
          </a:prstGeom>
        </p:spPr>
      </p:pic>
    </p:spTree>
    <p:extLst>
      <p:ext uri="{BB962C8B-B14F-4D97-AF65-F5344CB8AC3E}">
        <p14:creationId xmlns:p14="http://schemas.microsoft.com/office/powerpoint/2010/main" val="1148699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b="1" dirty="0"/>
              <a:t>Turn Off Pop-up Blockers</a:t>
            </a:r>
            <a:br>
              <a:rPr lang="en-US" sz="2500" b="1" dirty="0"/>
            </a:br>
            <a:r>
              <a:rPr lang="en-US" sz="1800" b="1" dirty="0"/>
              <a:t>*Only required for counties printing ballot labels</a:t>
            </a:r>
          </a:p>
        </p:txBody>
      </p:sp>
      <p:sp>
        <p:nvSpPr>
          <p:cNvPr id="9" name="Text Placeholder 8">
            <a:extLst>
              <a:ext uri="{FF2B5EF4-FFF2-40B4-BE49-F238E27FC236}">
                <a16:creationId xmlns:a16="http://schemas.microsoft.com/office/drawing/2014/main" id="{16219768-5705-4FFF-B90B-50940E9DE9A5}"/>
              </a:ext>
            </a:extLst>
          </p:cNvPr>
          <p:cNvSpPr>
            <a:spLocks noGrp="1"/>
          </p:cNvSpPr>
          <p:nvPr>
            <p:ph type="body" idx="1"/>
          </p:nvPr>
        </p:nvSpPr>
        <p:spPr>
          <a:xfrm>
            <a:off x="932319" y="2244436"/>
            <a:ext cx="3129168" cy="422747"/>
          </a:xfrm>
        </p:spPr>
        <p:txBody>
          <a:bodyPr/>
          <a:lstStyle/>
          <a:p>
            <a:r>
              <a:rPr lang="en-US" dirty="0"/>
              <a:t>Chrome</a:t>
            </a:r>
          </a:p>
        </p:txBody>
      </p:sp>
      <p:sp>
        <p:nvSpPr>
          <p:cNvPr id="12" name="Text Placeholder 11">
            <a:extLst>
              <a:ext uri="{FF2B5EF4-FFF2-40B4-BE49-F238E27FC236}">
                <a16:creationId xmlns:a16="http://schemas.microsoft.com/office/drawing/2014/main" id="{B6A9B749-72B6-47CC-8CB1-F5F66A8A52B1}"/>
              </a:ext>
            </a:extLst>
          </p:cNvPr>
          <p:cNvSpPr>
            <a:spLocks noGrp="1"/>
          </p:cNvSpPr>
          <p:nvPr>
            <p:ph type="body" sz="half" idx="15"/>
          </p:nvPr>
        </p:nvSpPr>
        <p:spPr>
          <a:xfrm>
            <a:off x="646546" y="2667183"/>
            <a:ext cx="3500582" cy="3590745"/>
          </a:xfrm>
          <a:ln>
            <a:solidFill>
              <a:schemeClr val="accent2">
                <a:lumMod val="50000"/>
              </a:schemeClr>
            </a:solidFill>
          </a:ln>
        </p:spPr>
        <p:txBody>
          <a:bodyPr>
            <a:noAutofit/>
          </a:bodyPr>
          <a:lstStyle/>
          <a:p>
            <a:pPr marL="342900" indent="-342900">
              <a:buAutoNum type="arabicPeriod"/>
            </a:pPr>
            <a:r>
              <a:rPr lang="en-US" sz="1150" dirty="0"/>
              <a:t>Open Chrome</a:t>
            </a:r>
          </a:p>
          <a:p>
            <a:pPr marL="342900" indent="-342900">
              <a:buAutoNum type="arabicPeriod"/>
            </a:pPr>
            <a:r>
              <a:rPr lang="en-US" sz="1150" dirty="0"/>
              <a:t>At the top right, click the ellipsis icon </a:t>
            </a:r>
          </a:p>
          <a:p>
            <a:pPr marL="342900" indent="-342900">
              <a:buAutoNum type="arabicPeriod"/>
            </a:pPr>
            <a:r>
              <a:rPr lang="en-US" sz="1150" dirty="0"/>
              <a:t>Click Settings</a:t>
            </a:r>
          </a:p>
          <a:p>
            <a:pPr marL="342900" indent="-342900">
              <a:buAutoNum type="arabicPeriod"/>
            </a:pPr>
            <a:r>
              <a:rPr lang="en-US" sz="1150" dirty="0"/>
              <a:t>Click Privacy and security</a:t>
            </a:r>
          </a:p>
          <a:p>
            <a:pPr marL="342900" indent="-342900">
              <a:buAutoNum type="arabicPeriod"/>
            </a:pPr>
            <a:r>
              <a:rPr lang="en-US" sz="1150" dirty="0"/>
              <a:t>Click Site settings</a:t>
            </a:r>
          </a:p>
          <a:p>
            <a:pPr marL="342900" indent="-342900">
              <a:buAutoNum type="arabicPeriod"/>
            </a:pPr>
            <a:r>
              <a:rPr lang="en-US" sz="1150" dirty="0"/>
              <a:t>Scroll down to Content &gt; Pop-ups and redirects</a:t>
            </a:r>
          </a:p>
          <a:p>
            <a:pPr marL="342900" indent="-342900">
              <a:buAutoNum type="arabicPeriod"/>
            </a:pPr>
            <a:r>
              <a:rPr lang="en-US" sz="1150" dirty="0"/>
              <a:t>Customized behaviors</a:t>
            </a:r>
          </a:p>
          <a:p>
            <a:pPr marL="342900" indent="-342900">
              <a:buAutoNum type="arabicPeriod"/>
            </a:pPr>
            <a:r>
              <a:rPr lang="en-US" sz="1150" dirty="0"/>
              <a:t>Allowed to send pop-ups and use redirects &gt; Click Add</a:t>
            </a:r>
          </a:p>
          <a:p>
            <a:pPr marL="342900" indent="-342900">
              <a:buAutoNum type="arabicPeriod"/>
            </a:pPr>
            <a:r>
              <a:rPr lang="en-US" sz="1150" dirty="0"/>
              <a:t>Enter the site address: </a:t>
            </a:r>
            <a:r>
              <a:rPr lang="en-US" sz="1150" dirty="0">
                <a:hlinkClick r:id="rId2"/>
              </a:rPr>
              <a:t>https://webscore.coloradosos.gov</a:t>
            </a:r>
            <a:endParaRPr lang="en-US" sz="1150" dirty="0"/>
          </a:p>
          <a:p>
            <a:pPr marL="342900" indent="-342900">
              <a:buAutoNum type="arabicPeriod"/>
            </a:pPr>
            <a:r>
              <a:rPr lang="en-US" sz="1150" dirty="0"/>
              <a:t>Click Add</a:t>
            </a:r>
          </a:p>
          <a:p>
            <a:pPr marL="342900" indent="-342900">
              <a:buAutoNum type="arabicPeriod"/>
            </a:pPr>
            <a:endParaRPr lang="en-US" sz="1300" dirty="0"/>
          </a:p>
        </p:txBody>
      </p:sp>
      <p:sp>
        <p:nvSpPr>
          <p:cNvPr id="10" name="Text Placeholder 9">
            <a:extLst>
              <a:ext uri="{FF2B5EF4-FFF2-40B4-BE49-F238E27FC236}">
                <a16:creationId xmlns:a16="http://schemas.microsoft.com/office/drawing/2014/main" id="{5F932659-14A3-4C83-8647-B57711E81670}"/>
              </a:ext>
            </a:extLst>
          </p:cNvPr>
          <p:cNvSpPr>
            <a:spLocks noGrp="1"/>
          </p:cNvSpPr>
          <p:nvPr>
            <p:ph type="body" sz="quarter" idx="3"/>
          </p:nvPr>
        </p:nvSpPr>
        <p:spPr>
          <a:xfrm>
            <a:off x="4409613" y="2355273"/>
            <a:ext cx="3139808" cy="505418"/>
          </a:xfrm>
        </p:spPr>
        <p:txBody>
          <a:bodyPr/>
          <a:lstStyle/>
          <a:p>
            <a:r>
              <a:rPr lang="en-US" dirty="0"/>
              <a:t>Edge</a:t>
            </a:r>
          </a:p>
        </p:txBody>
      </p:sp>
      <p:sp>
        <p:nvSpPr>
          <p:cNvPr id="13" name="Text Placeholder 12">
            <a:extLst>
              <a:ext uri="{FF2B5EF4-FFF2-40B4-BE49-F238E27FC236}">
                <a16:creationId xmlns:a16="http://schemas.microsoft.com/office/drawing/2014/main" id="{375D44A6-72D4-4F9C-8D17-40377EACC0E7}"/>
              </a:ext>
            </a:extLst>
          </p:cNvPr>
          <p:cNvSpPr>
            <a:spLocks noGrp="1"/>
          </p:cNvSpPr>
          <p:nvPr>
            <p:ph type="body" sz="half" idx="16"/>
          </p:nvPr>
        </p:nvSpPr>
        <p:spPr>
          <a:xfrm>
            <a:off x="4409613" y="2900218"/>
            <a:ext cx="3145380" cy="3357710"/>
          </a:xfrm>
          <a:ln>
            <a:solidFill>
              <a:schemeClr val="accent2">
                <a:lumMod val="50000"/>
              </a:schemeClr>
            </a:solidFill>
          </a:ln>
        </p:spPr>
        <p:txBody>
          <a:bodyPr>
            <a:noAutofit/>
          </a:bodyPr>
          <a:lstStyle/>
          <a:p>
            <a:pPr marL="342900" indent="-342900">
              <a:buAutoNum type="arabicPeriod"/>
            </a:pPr>
            <a:r>
              <a:rPr lang="en-US" sz="1200" dirty="0"/>
              <a:t>Open Edge</a:t>
            </a:r>
          </a:p>
          <a:p>
            <a:pPr marL="342900" indent="-342900">
              <a:buAutoNum type="arabicPeriod"/>
            </a:pPr>
            <a:r>
              <a:rPr lang="en-US" sz="1200" dirty="0"/>
              <a:t>At the top right, click the ellipsis icon </a:t>
            </a:r>
          </a:p>
          <a:p>
            <a:pPr marL="342900" indent="-342900">
              <a:buAutoNum type="arabicPeriod"/>
            </a:pPr>
            <a:r>
              <a:rPr lang="en-US" sz="1200" dirty="0"/>
              <a:t>Click Settings</a:t>
            </a:r>
          </a:p>
          <a:p>
            <a:pPr marL="342900" indent="-342900">
              <a:buAutoNum type="arabicPeriod"/>
            </a:pPr>
            <a:r>
              <a:rPr lang="en-US" sz="1200" dirty="0"/>
              <a:t>Click Cookies and site permissions</a:t>
            </a:r>
          </a:p>
          <a:p>
            <a:pPr marL="342900" indent="-342900">
              <a:buAutoNum type="arabicPeriod"/>
            </a:pPr>
            <a:r>
              <a:rPr lang="en-US" sz="1200" dirty="0"/>
              <a:t>Under Site permissions &gt; All permissions</a:t>
            </a:r>
          </a:p>
          <a:p>
            <a:pPr marL="342900" indent="-342900">
              <a:buAutoNum type="arabicPeriod"/>
            </a:pPr>
            <a:r>
              <a:rPr lang="en-US" sz="1200" dirty="0"/>
              <a:t>Click Pop-ups and redirects</a:t>
            </a:r>
          </a:p>
          <a:p>
            <a:pPr marL="342900" indent="-342900">
              <a:buAutoNum type="arabicPeriod"/>
            </a:pPr>
            <a:r>
              <a:rPr lang="en-US" sz="1200" dirty="0"/>
              <a:t>Under Allow &gt; click Add</a:t>
            </a:r>
          </a:p>
          <a:p>
            <a:pPr marL="342900" indent="-342900">
              <a:buAutoNum type="arabicPeriod"/>
            </a:pPr>
            <a:r>
              <a:rPr lang="en-US" sz="1200" dirty="0"/>
              <a:t>Enter the site address: </a:t>
            </a:r>
            <a:r>
              <a:rPr lang="en-US" sz="1200" dirty="0">
                <a:hlinkClick r:id="rId2"/>
              </a:rPr>
              <a:t>https://webscore.coloradosos.gov</a:t>
            </a:r>
            <a:endParaRPr lang="en-US" sz="1200" dirty="0"/>
          </a:p>
          <a:p>
            <a:pPr marL="342900" indent="-342900">
              <a:buAutoNum type="arabicPeriod"/>
            </a:pPr>
            <a:r>
              <a:rPr lang="en-US" sz="1200" dirty="0"/>
              <a:t>Click Add</a:t>
            </a:r>
          </a:p>
        </p:txBody>
      </p:sp>
      <p:sp>
        <p:nvSpPr>
          <p:cNvPr id="11" name="Text Placeholder 10">
            <a:extLst>
              <a:ext uri="{FF2B5EF4-FFF2-40B4-BE49-F238E27FC236}">
                <a16:creationId xmlns:a16="http://schemas.microsoft.com/office/drawing/2014/main" id="{1DAC174B-F148-4133-AF97-A94C535D5777}"/>
              </a:ext>
            </a:extLst>
          </p:cNvPr>
          <p:cNvSpPr>
            <a:spLocks noGrp="1"/>
          </p:cNvSpPr>
          <p:nvPr>
            <p:ph type="body" sz="quarter" idx="13"/>
          </p:nvPr>
        </p:nvSpPr>
        <p:spPr>
          <a:xfrm>
            <a:off x="7786618" y="2583164"/>
            <a:ext cx="3161029" cy="505418"/>
          </a:xfrm>
        </p:spPr>
        <p:txBody>
          <a:bodyPr/>
          <a:lstStyle/>
          <a:p>
            <a:r>
              <a:rPr lang="en-US" dirty="0"/>
              <a:t>Firefox</a:t>
            </a:r>
          </a:p>
        </p:txBody>
      </p:sp>
      <p:sp>
        <p:nvSpPr>
          <p:cNvPr id="14" name="Text Placeholder 13">
            <a:extLst>
              <a:ext uri="{FF2B5EF4-FFF2-40B4-BE49-F238E27FC236}">
                <a16:creationId xmlns:a16="http://schemas.microsoft.com/office/drawing/2014/main" id="{43D4D046-56B7-4C5A-98D7-802F6CA47DA0}"/>
              </a:ext>
            </a:extLst>
          </p:cNvPr>
          <p:cNvSpPr>
            <a:spLocks noGrp="1"/>
          </p:cNvSpPr>
          <p:nvPr>
            <p:ph type="body" sz="half" idx="17"/>
          </p:nvPr>
        </p:nvSpPr>
        <p:spPr>
          <a:xfrm>
            <a:off x="7811908" y="3108163"/>
            <a:ext cx="3393084" cy="3149766"/>
          </a:xfrm>
          <a:ln>
            <a:solidFill>
              <a:schemeClr val="accent2">
                <a:lumMod val="50000"/>
              </a:schemeClr>
            </a:solidFill>
          </a:ln>
        </p:spPr>
        <p:txBody>
          <a:bodyPr>
            <a:normAutofit/>
          </a:bodyPr>
          <a:lstStyle/>
          <a:p>
            <a:pPr marL="342900" indent="-342900">
              <a:buAutoNum type="arabicPeriod"/>
            </a:pPr>
            <a:r>
              <a:rPr lang="en-US" sz="1200" dirty="0"/>
              <a:t>Open Firefox</a:t>
            </a:r>
          </a:p>
          <a:p>
            <a:pPr marL="342900" indent="-342900">
              <a:buAutoNum type="arabicPeriod"/>
            </a:pPr>
            <a:r>
              <a:rPr lang="en-US" sz="1200" dirty="0"/>
              <a:t>At the top right, click the menu icon </a:t>
            </a:r>
          </a:p>
          <a:p>
            <a:pPr marL="342900" indent="-342900">
              <a:buAutoNum type="arabicPeriod"/>
            </a:pPr>
            <a:r>
              <a:rPr lang="en-US" sz="1200" dirty="0"/>
              <a:t>Click Settings</a:t>
            </a:r>
          </a:p>
          <a:p>
            <a:pPr marL="342900" indent="-342900">
              <a:buAutoNum type="arabicPeriod"/>
            </a:pPr>
            <a:r>
              <a:rPr lang="en-US" sz="1200" dirty="0"/>
              <a:t>Click Privacy &amp; Security</a:t>
            </a:r>
          </a:p>
          <a:p>
            <a:pPr marL="342900" indent="-342900">
              <a:buAutoNum type="arabicPeriod"/>
            </a:pPr>
            <a:r>
              <a:rPr lang="en-US" sz="1200" dirty="0"/>
              <a:t>Scroll down to Permissions &gt; Block pop-up windows</a:t>
            </a:r>
          </a:p>
          <a:p>
            <a:pPr marL="342900" indent="-342900">
              <a:buAutoNum type="arabicPeriod"/>
            </a:pPr>
            <a:r>
              <a:rPr lang="en-US" sz="1200" dirty="0"/>
              <a:t>Click the Exceptions box</a:t>
            </a:r>
          </a:p>
          <a:p>
            <a:pPr marL="342900" indent="-342900">
              <a:buAutoNum type="arabicPeriod"/>
            </a:pPr>
            <a:r>
              <a:rPr lang="en-US" sz="1200" dirty="0"/>
              <a:t>Enter the site address: </a:t>
            </a:r>
            <a:r>
              <a:rPr lang="en-US" sz="1200" dirty="0">
                <a:hlinkClick r:id="rId2"/>
              </a:rPr>
              <a:t>https://webscore.coloradosos.gov</a:t>
            </a:r>
            <a:endParaRPr lang="en-US" sz="1200" dirty="0"/>
          </a:p>
          <a:p>
            <a:pPr marL="342900" indent="-342900">
              <a:buAutoNum type="arabicPeriod"/>
            </a:pPr>
            <a:r>
              <a:rPr lang="en-US" sz="1200" dirty="0"/>
              <a:t>Click Allow</a:t>
            </a:r>
          </a:p>
          <a:p>
            <a:pPr marL="342900" indent="-342900">
              <a:buAutoNum type="arabicPeriod"/>
            </a:pPr>
            <a:r>
              <a:rPr lang="en-US" sz="1200" dirty="0"/>
              <a:t>Save Changes</a:t>
            </a:r>
          </a:p>
        </p:txBody>
      </p:sp>
      <p:sp>
        <p:nvSpPr>
          <p:cNvPr id="3" name="Date Placeholder 2"/>
          <p:cNvSpPr>
            <a:spLocks noGrp="1"/>
          </p:cNvSpPr>
          <p:nvPr>
            <p:ph type="dt" sz="half" idx="10"/>
          </p:nvPr>
        </p:nvSpPr>
        <p:spPr/>
        <p:txBody>
          <a:bodyPr/>
          <a:lstStyle/>
          <a:p>
            <a:r>
              <a:rPr lang="en-US">
                <a:solidFill>
                  <a:schemeClr val="tx1"/>
                </a:solidFill>
              </a:rPr>
              <a:t>9/16/2021</a:t>
            </a:r>
            <a:endParaRPr lang="en-US" dirty="0">
              <a:solidFill>
                <a:schemeClr val="tx1"/>
              </a:solidFill>
            </a:endParaRPr>
          </a:p>
        </p:txBody>
      </p:sp>
      <p:sp>
        <p:nvSpPr>
          <p:cNvPr id="4" name="TextBox 3"/>
          <p:cNvSpPr txBox="1"/>
          <p:nvPr/>
        </p:nvSpPr>
        <p:spPr>
          <a:xfrm>
            <a:off x="10366795" y="0"/>
            <a:ext cx="838197" cy="1173707"/>
          </a:xfrm>
          <a:prstGeom prst="rect">
            <a:avLst/>
          </a:prstGeom>
          <a:solidFill>
            <a:schemeClr val="accent5">
              <a:lumMod val="20000"/>
              <a:lumOff val="80000"/>
            </a:schemeClr>
          </a:solidFill>
        </p:spPr>
        <p:txBody>
          <a:bodyPr wrap="square" rtlCol="0">
            <a:spAutoFit/>
          </a:bodyPr>
          <a:lstStyle/>
          <a:p>
            <a:endParaRPr lang="en-US" dirty="0"/>
          </a:p>
        </p:txBody>
      </p:sp>
      <p:sp>
        <p:nvSpPr>
          <p:cNvPr id="5" name="TextBox 4"/>
          <p:cNvSpPr txBox="1"/>
          <p:nvPr/>
        </p:nvSpPr>
        <p:spPr>
          <a:xfrm>
            <a:off x="10366794" y="632414"/>
            <a:ext cx="794231" cy="523220"/>
          </a:xfrm>
          <a:prstGeom prst="rect">
            <a:avLst/>
          </a:prstGeom>
          <a:noFill/>
        </p:spPr>
        <p:txBody>
          <a:bodyPr wrap="square" rtlCol="0">
            <a:spAutoFit/>
          </a:bodyPr>
          <a:lstStyle/>
          <a:p>
            <a:pPr algn="ctr"/>
            <a:r>
              <a:rPr lang="en-US" sz="2800" b="1" dirty="0"/>
              <a:t>12</a:t>
            </a:r>
          </a:p>
        </p:txBody>
      </p:sp>
      <p:pic>
        <p:nvPicPr>
          <p:cNvPr id="19" name="Picture 18">
            <a:extLst>
              <a:ext uri="{FF2B5EF4-FFF2-40B4-BE49-F238E27FC236}">
                <a16:creationId xmlns:a16="http://schemas.microsoft.com/office/drawing/2014/main" id="{9F411879-BC3C-4F75-B8DE-EB4855341A17}"/>
              </a:ext>
            </a:extLst>
          </p:cNvPr>
          <p:cNvPicPr>
            <a:picLocks noChangeAspect="1"/>
          </p:cNvPicPr>
          <p:nvPr/>
        </p:nvPicPr>
        <p:blipFill>
          <a:blip r:embed="rId3"/>
          <a:stretch>
            <a:fillRect/>
          </a:stretch>
        </p:blipFill>
        <p:spPr>
          <a:xfrm>
            <a:off x="3715537" y="2974272"/>
            <a:ext cx="289585" cy="228620"/>
          </a:xfrm>
          <a:prstGeom prst="rect">
            <a:avLst/>
          </a:prstGeom>
          <a:ln>
            <a:solidFill>
              <a:srgbClr val="4397BD"/>
            </a:solidFill>
          </a:ln>
        </p:spPr>
      </p:pic>
      <p:pic>
        <p:nvPicPr>
          <p:cNvPr id="20" name="Picture 19">
            <a:extLst>
              <a:ext uri="{FF2B5EF4-FFF2-40B4-BE49-F238E27FC236}">
                <a16:creationId xmlns:a16="http://schemas.microsoft.com/office/drawing/2014/main" id="{F34FAF91-665C-4BF3-804E-2673F4C6EBC9}"/>
              </a:ext>
            </a:extLst>
          </p:cNvPr>
          <p:cNvPicPr>
            <a:picLocks noChangeAspect="1"/>
          </p:cNvPicPr>
          <p:nvPr/>
        </p:nvPicPr>
        <p:blipFill>
          <a:blip r:embed="rId4"/>
          <a:stretch>
            <a:fillRect/>
          </a:stretch>
        </p:blipFill>
        <p:spPr>
          <a:xfrm>
            <a:off x="5210908" y="3459526"/>
            <a:ext cx="325973" cy="190151"/>
          </a:xfrm>
          <a:prstGeom prst="rect">
            <a:avLst/>
          </a:prstGeom>
          <a:ln>
            <a:solidFill>
              <a:srgbClr val="4397BD"/>
            </a:solidFill>
          </a:ln>
        </p:spPr>
      </p:pic>
      <p:pic>
        <p:nvPicPr>
          <p:cNvPr id="22" name="Picture 21">
            <a:extLst>
              <a:ext uri="{FF2B5EF4-FFF2-40B4-BE49-F238E27FC236}">
                <a16:creationId xmlns:a16="http://schemas.microsoft.com/office/drawing/2014/main" id="{49C3A50D-89D4-4A0B-87F5-779DC1CBCF9F}"/>
              </a:ext>
            </a:extLst>
          </p:cNvPr>
          <p:cNvPicPr>
            <a:picLocks noChangeAspect="1"/>
          </p:cNvPicPr>
          <p:nvPr/>
        </p:nvPicPr>
        <p:blipFill>
          <a:blip r:embed="rId5"/>
          <a:stretch>
            <a:fillRect/>
          </a:stretch>
        </p:blipFill>
        <p:spPr>
          <a:xfrm>
            <a:off x="10947647" y="3434110"/>
            <a:ext cx="213378" cy="167655"/>
          </a:xfrm>
          <a:prstGeom prst="rect">
            <a:avLst/>
          </a:prstGeom>
          <a:ln>
            <a:solidFill>
              <a:srgbClr val="4397BD"/>
            </a:solidFill>
          </a:ln>
        </p:spPr>
      </p:pic>
    </p:spTree>
    <p:extLst>
      <p:ext uri="{BB962C8B-B14F-4D97-AF65-F5344CB8AC3E}">
        <p14:creationId xmlns:p14="http://schemas.microsoft.com/office/powerpoint/2010/main" val="1048921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3207639"/>
            <a:ext cx="11315700" cy="704088"/>
          </a:xfrm>
        </p:spPr>
        <p:txBody>
          <a:bodyPr/>
          <a:lstStyle/>
          <a:p>
            <a:pPr algn="ctr"/>
            <a:r>
              <a:rPr lang="en-US" sz="4500" dirty="0">
                <a:solidFill>
                  <a:schemeClr val="tx1"/>
                </a:solidFill>
              </a:rPr>
              <a:t>Manage Vote Credit</a:t>
            </a:r>
          </a:p>
        </p:txBody>
      </p:sp>
      <p:sp>
        <p:nvSpPr>
          <p:cNvPr id="3" name="Date Placeholder 2"/>
          <p:cNvSpPr>
            <a:spLocks noGrp="1"/>
          </p:cNvSpPr>
          <p:nvPr>
            <p:ph type="dt" sz="half" idx="10"/>
          </p:nvPr>
        </p:nvSpPr>
        <p:spPr/>
        <p:txBody>
          <a:bodyPr/>
          <a:lstStyle/>
          <a:p>
            <a:r>
              <a:rPr lang="en-US">
                <a:solidFill>
                  <a:schemeClr val="tx1"/>
                </a:solidFill>
              </a:rPr>
              <a:t>9/16/2021</a:t>
            </a:r>
            <a:endParaRPr lang="en-US" dirty="0">
              <a:solidFill>
                <a:schemeClr val="tx1"/>
              </a:solidFill>
            </a:endParaRPr>
          </a:p>
        </p:txBody>
      </p:sp>
      <p:sp>
        <p:nvSpPr>
          <p:cNvPr id="4" name="TextBox 3"/>
          <p:cNvSpPr txBox="1"/>
          <p:nvPr/>
        </p:nvSpPr>
        <p:spPr>
          <a:xfrm>
            <a:off x="10366795" y="0"/>
            <a:ext cx="838197" cy="1173707"/>
          </a:xfrm>
          <a:prstGeom prst="rect">
            <a:avLst/>
          </a:prstGeom>
          <a:solidFill>
            <a:schemeClr val="accent5">
              <a:lumMod val="20000"/>
              <a:lumOff val="80000"/>
            </a:schemeClr>
          </a:solidFill>
        </p:spPr>
        <p:txBody>
          <a:bodyPr wrap="square" rtlCol="0">
            <a:spAutoFit/>
          </a:bodyPr>
          <a:lstStyle/>
          <a:p>
            <a:endParaRPr lang="en-US" dirty="0"/>
          </a:p>
        </p:txBody>
      </p:sp>
    </p:spTree>
    <p:extLst>
      <p:ext uri="{BB962C8B-B14F-4D97-AF65-F5344CB8AC3E}">
        <p14:creationId xmlns:p14="http://schemas.microsoft.com/office/powerpoint/2010/main" val="2397480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884" y="466743"/>
            <a:ext cx="8761413" cy="706964"/>
          </a:xfrm>
        </p:spPr>
        <p:txBody>
          <a:bodyPr/>
          <a:lstStyle/>
          <a:p>
            <a:r>
              <a:rPr lang="en-US" sz="2500" b="1" dirty="0">
                <a:solidFill>
                  <a:schemeClr val="bg1"/>
                </a:solidFill>
              </a:rPr>
              <a:t>Change “Vote Date” or “Sent Date”</a:t>
            </a:r>
          </a:p>
        </p:txBody>
      </p:sp>
      <p:sp>
        <p:nvSpPr>
          <p:cNvPr id="8" name="Date Placeholder 7"/>
          <p:cNvSpPr>
            <a:spLocks noGrp="1"/>
          </p:cNvSpPr>
          <p:nvPr>
            <p:ph type="dt" sz="half" idx="10"/>
          </p:nvPr>
        </p:nvSpPr>
        <p:spPr/>
        <p:txBody>
          <a:bodyPr/>
          <a:lstStyle/>
          <a:p>
            <a:r>
              <a:rPr lang="en-US">
                <a:solidFill>
                  <a:schemeClr val="tx1"/>
                </a:solidFill>
              </a:rPr>
              <a:t>9/16/2021</a:t>
            </a:r>
            <a:endParaRPr lang="en-US" dirty="0">
              <a:solidFill>
                <a:schemeClr val="tx1"/>
              </a:solidFill>
            </a:endParaRPr>
          </a:p>
        </p:txBody>
      </p:sp>
      <p:sp>
        <p:nvSpPr>
          <p:cNvPr id="3" name="TextBox 2"/>
          <p:cNvSpPr txBox="1"/>
          <p:nvPr/>
        </p:nvSpPr>
        <p:spPr>
          <a:xfrm>
            <a:off x="10366795" y="0"/>
            <a:ext cx="838197" cy="1173707"/>
          </a:xfrm>
          <a:prstGeom prst="rect">
            <a:avLst/>
          </a:prstGeom>
          <a:solidFill>
            <a:schemeClr val="accent5">
              <a:lumMod val="20000"/>
              <a:lumOff val="80000"/>
            </a:schemeClr>
          </a:solidFill>
        </p:spPr>
        <p:txBody>
          <a:bodyPr wrap="square" rtlCol="0">
            <a:spAutoFit/>
          </a:bodyPr>
          <a:lstStyle/>
          <a:p>
            <a:endParaRPr lang="en-US" dirty="0"/>
          </a:p>
        </p:txBody>
      </p:sp>
      <p:sp>
        <p:nvSpPr>
          <p:cNvPr id="5" name="TextBox 4"/>
          <p:cNvSpPr txBox="1"/>
          <p:nvPr/>
        </p:nvSpPr>
        <p:spPr>
          <a:xfrm>
            <a:off x="10366795" y="625020"/>
            <a:ext cx="838198" cy="523220"/>
          </a:xfrm>
          <a:prstGeom prst="rect">
            <a:avLst/>
          </a:prstGeom>
          <a:noFill/>
        </p:spPr>
        <p:txBody>
          <a:bodyPr wrap="square" rtlCol="0">
            <a:spAutoFit/>
          </a:bodyPr>
          <a:lstStyle/>
          <a:p>
            <a:pPr algn="ctr"/>
            <a:r>
              <a:rPr lang="en-US" sz="2800" b="1" dirty="0"/>
              <a:t>14</a:t>
            </a:r>
          </a:p>
        </p:txBody>
      </p:sp>
      <p:sp>
        <p:nvSpPr>
          <p:cNvPr id="6" name="TextBox 5"/>
          <p:cNvSpPr txBox="1"/>
          <p:nvPr/>
        </p:nvSpPr>
        <p:spPr>
          <a:xfrm>
            <a:off x="315164" y="2185931"/>
            <a:ext cx="3590085" cy="3816429"/>
          </a:xfrm>
          <a:prstGeom prst="rect">
            <a:avLst/>
          </a:prstGeom>
          <a:noFill/>
        </p:spPr>
        <p:txBody>
          <a:bodyPr wrap="square" rtlCol="0">
            <a:spAutoFit/>
          </a:bodyPr>
          <a:lstStyle/>
          <a:p>
            <a:r>
              <a:rPr lang="en-US" sz="1150" dirty="0"/>
              <a:t>The user must be assigned the </a:t>
            </a:r>
            <a:r>
              <a:rPr lang="en-US" sz="1150" i="1" dirty="0"/>
              <a:t>VSPC Ballot Admin</a:t>
            </a:r>
            <a:r>
              <a:rPr lang="en-US" sz="1150" dirty="0"/>
              <a:t> role and the </a:t>
            </a:r>
            <a:r>
              <a:rPr lang="en-US" sz="1150" i="1" dirty="0"/>
              <a:t>VSPC Ballot Post Election </a:t>
            </a:r>
            <a:r>
              <a:rPr lang="en-US" sz="1150" dirty="0"/>
              <a:t>role if performing this process after election day.</a:t>
            </a:r>
            <a:endParaRPr lang="en-US" sz="1100" dirty="0"/>
          </a:p>
          <a:p>
            <a:endParaRPr lang="en-US" sz="1100" b="1" dirty="0"/>
          </a:p>
          <a:p>
            <a:r>
              <a:rPr lang="en-US" sz="1150" b="1" dirty="0"/>
              <a:t>Change a voter’s In-Person “Vote Date” or     Mail Ballot “Sent Date”:</a:t>
            </a:r>
          </a:p>
          <a:p>
            <a:endParaRPr lang="en-US" sz="1150" b="1" dirty="0"/>
          </a:p>
          <a:p>
            <a:pPr lvl="0"/>
            <a:r>
              <a:rPr lang="en-US" sz="1150" dirty="0"/>
              <a:t>Open </a:t>
            </a:r>
            <a:r>
              <a:rPr lang="en-US" sz="1150" dirty="0" err="1"/>
              <a:t>ePollbook</a:t>
            </a:r>
            <a:r>
              <a:rPr lang="en-US" sz="1150" dirty="0"/>
              <a:t> and pull up the voter record that needs to be modified</a:t>
            </a:r>
          </a:p>
          <a:p>
            <a:pPr marL="342900" lvl="0" indent="-342900">
              <a:buFont typeface="+mj-lt"/>
              <a:buAutoNum type="arabicPeriod"/>
            </a:pPr>
            <a:endParaRPr lang="en-US" sz="1150" dirty="0"/>
          </a:p>
          <a:p>
            <a:pPr marL="342900" lvl="0" indent="-342900">
              <a:buFont typeface="+mj-lt"/>
              <a:buAutoNum type="arabicPeriod"/>
            </a:pPr>
            <a:r>
              <a:rPr lang="en-US" sz="1150" dirty="0"/>
              <a:t>Click on the correct ballot to open the Ballot Details screen</a:t>
            </a:r>
            <a:endParaRPr lang="en-US" sz="1150" b="1" dirty="0">
              <a:solidFill>
                <a:schemeClr val="accent4">
                  <a:lumMod val="50000"/>
                </a:schemeClr>
              </a:solidFill>
            </a:endParaRPr>
          </a:p>
          <a:p>
            <a:pPr marL="342900" lvl="0" indent="-342900">
              <a:buFont typeface="+mj-lt"/>
              <a:buAutoNum type="arabicPeriod"/>
            </a:pPr>
            <a:endParaRPr lang="en-US" sz="1150" dirty="0"/>
          </a:p>
          <a:p>
            <a:pPr marL="342900" lvl="0" indent="-342900">
              <a:buFont typeface="+mj-lt"/>
              <a:buAutoNum type="arabicPeriod"/>
            </a:pPr>
            <a:r>
              <a:rPr lang="en-US" sz="1150" dirty="0"/>
              <a:t>Enter the new Vote Date (or Sent Date) and click the</a:t>
            </a:r>
            <a:r>
              <a:rPr lang="en-US" sz="1150" b="1" dirty="0"/>
              <a:t> Saved </a:t>
            </a:r>
            <a:r>
              <a:rPr lang="en-US" sz="1150" dirty="0"/>
              <a:t>button</a:t>
            </a:r>
          </a:p>
          <a:p>
            <a:pPr lvl="0"/>
            <a:endParaRPr lang="en-US" sz="1150" dirty="0"/>
          </a:p>
          <a:p>
            <a:pPr lvl="0"/>
            <a:r>
              <a:rPr lang="en-US" sz="1150" dirty="0"/>
              <a:t>You will receive the message:                        “</a:t>
            </a:r>
            <a:r>
              <a:rPr lang="en-US" sz="1150" dirty="0">
                <a:solidFill>
                  <a:srgbClr val="006600"/>
                </a:solidFill>
              </a:rPr>
              <a:t>Vote Date (or Sent Date) saved successfully</a:t>
            </a:r>
            <a:r>
              <a:rPr lang="en-US" sz="1150" dirty="0"/>
              <a:t>”.</a:t>
            </a:r>
          </a:p>
          <a:p>
            <a:pPr lvl="0"/>
            <a:endParaRPr lang="en-US" sz="1150" b="1" dirty="0"/>
          </a:p>
          <a:p>
            <a:r>
              <a:rPr lang="en-US" sz="1200" dirty="0"/>
              <a:t>Click the </a:t>
            </a:r>
            <a:r>
              <a:rPr lang="en-US" sz="1200" b="1" dirty="0"/>
              <a:t>Close</a:t>
            </a:r>
            <a:r>
              <a:rPr lang="en-US" sz="1200" dirty="0"/>
              <a:t> button to exit the screen</a:t>
            </a:r>
          </a:p>
          <a:p>
            <a:pPr lvl="0"/>
            <a:endParaRPr lang="en-US" sz="1200" b="1" dirty="0"/>
          </a:p>
        </p:txBody>
      </p:sp>
      <p:pic>
        <p:nvPicPr>
          <p:cNvPr id="9" name="Picture 8"/>
          <p:cNvPicPr>
            <a:picLocks noChangeAspect="1"/>
          </p:cNvPicPr>
          <p:nvPr/>
        </p:nvPicPr>
        <p:blipFill>
          <a:blip r:embed="rId2"/>
          <a:stretch>
            <a:fillRect/>
          </a:stretch>
        </p:blipFill>
        <p:spPr>
          <a:xfrm>
            <a:off x="6805376" y="1413196"/>
            <a:ext cx="4192953" cy="4858388"/>
          </a:xfrm>
          <a:prstGeom prst="rect">
            <a:avLst/>
          </a:prstGeom>
          <a:ln>
            <a:solidFill>
              <a:schemeClr val="bg2">
                <a:lumMod val="50000"/>
              </a:schemeClr>
            </a:solidFill>
          </a:ln>
        </p:spPr>
      </p:pic>
      <p:pic>
        <p:nvPicPr>
          <p:cNvPr id="7" name="Picture 6"/>
          <p:cNvPicPr>
            <a:picLocks noChangeAspect="1"/>
          </p:cNvPicPr>
          <p:nvPr/>
        </p:nvPicPr>
        <p:blipFill>
          <a:blip r:embed="rId3"/>
          <a:stretch>
            <a:fillRect/>
          </a:stretch>
        </p:blipFill>
        <p:spPr>
          <a:xfrm>
            <a:off x="4798613" y="2867241"/>
            <a:ext cx="6968515" cy="1124689"/>
          </a:xfrm>
          <a:prstGeom prst="rect">
            <a:avLst/>
          </a:prstGeom>
          <a:ln>
            <a:solidFill>
              <a:schemeClr val="tx1">
                <a:lumMod val="65000"/>
                <a:lumOff val="35000"/>
              </a:schemeClr>
            </a:solidFill>
          </a:ln>
        </p:spPr>
      </p:pic>
      <p:sp>
        <p:nvSpPr>
          <p:cNvPr id="10" name="Rectangle 9"/>
          <p:cNvSpPr/>
          <p:nvPr/>
        </p:nvSpPr>
        <p:spPr>
          <a:xfrm>
            <a:off x="10437091" y="5902036"/>
            <a:ext cx="489527" cy="36954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00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795" y="758805"/>
            <a:ext cx="8825660" cy="1822514"/>
          </a:xfrm>
        </p:spPr>
        <p:txBody>
          <a:bodyPr/>
          <a:lstStyle/>
          <a:p>
            <a:pPr algn="ctr"/>
            <a:r>
              <a:rPr lang="en-US" b="1" dirty="0">
                <a:solidFill>
                  <a:schemeClr val="bg1"/>
                </a:solidFill>
              </a:rPr>
              <a:t>VSPC </a:t>
            </a:r>
            <a:r>
              <a:rPr lang="en-US" b="1" dirty="0" err="1">
                <a:solidFill>
                  <a:schemeClr val="bg1"/>
                </a:solidFill>
              </a:rPr>
              <a:t>ePollbook</a:t>
            </a:r>
            <a:br>
              <a:rPr lang="en-US" b="1" dirty="0">
                <a:solidFill>
                  <a:schemeClr val="bg1"/>
                </a:solidFill>
              </a:rPr>
            </a:br>
            <a:r>
              <a:rPr lang="en-US" b="1" dirty="0">
                <a:solidFill>
                  <a:schemeClr val="bg1"/>
                </a:solidFill>
              </a:rPr>
              <a:t>Requirements</a:t>
            </a:r>
            <a:endParaRPr lang="en-US" dirty="0">
              <a:solidFill>
                <a:schemeClr val="bg1"/>
              </a:solidFill>
            </a:endParaRPr>
          </a:p>
        </p:txBody>
      </p:sp>
      <p:sp>
        <p:nvSpPr>
          <p:cNvPr id="3" name="Text Placeholder 2"/>
          <p:cNvSpPr>
            <a:spLocks noGrp="1"/>
          </p:cNvSpPr>
          <p:nvPr>
            <p:ph type="body" idx="1"/>
          </p:nvPr>
        </p:nvSpPr>
        <p:spPr>
          <a:xfrm>
            <a:off x="413870" y="4696287"/>
            <a:ext cx="11231792" cy="1747837"/>
          </a:xfrm>
        </p:spPr>
        <p:txBody>
          <a:bodyPr>
            <a:normAutofit fontScale="92500" lnSpcReduction="10000"/>
          </a:bodyPr>
          <a:lstStyle/>
          <a:p>
            <a:pPr indent="-285750">
              <a:spcBef>
                <a:spcPts val="0"/>
              </a:spcBef>
              <a:buClr>
                <a:schemeClr val="accent5">
                  <a:lumMod val="75000"/>
                </a:schemeClr>
              </a:buClr>
              <a:buFont typeface="Wingdings" panose="05000000000000000000" pitchFamily="2" charset="2"/>
              <a:buChar char="Ø"/>
            </a:pPr>
            <a:r>
              <a:rPr lang="en-US" sz="1500" dirty="0">
                <a:solidFill>
                  <a:schemeClr val="tx1"/>
                </a:solidFill>
              </a:rPr>
              <a:t>A PDF viewer is REQUIRED to view and print ballot labels (Adobe Reader recommended)</a:t>
            </a:r>
          </a:p>
          <a:p>
            <a:pPr indent="-285750">
              <a:spcBef>
                <a:spcPts val="0"/>
              </a:spcBef>
              <a:buClr>
                <a:schemeClr val="accent5">
                  <a:lumMod val="75000"/>
                </a:schemeClr>
              </a:buClr>
              <a:buFont typeface="Wingdings" panose="05000000000000000000" pitchFamily="2" charset="2"/>
              <a:buChar char="Ø"/>
            </a:pPr>
            <a:r>
              <a:rPr lang="en-US" sz="1700" b="1" dirty="0">
                <a:solidFill>
                  <a:schemeClr val="tx1"/>
                </a:solidFill>
              </a:rPr>
              <a:t>“Active X“</a:t>
            </a:r>
            <a:r>
              <a:rPr lang="en-US" sz="1500" b="1" dirty="0">
                <a:solidFill>
                  <a:schemeClr val="tx1"/>
                </a:solidFill>
              </a:rPr>
              <a:t>:</a:t>
            </a:r>
            <a:r>
              <a:rPr lang="en-US" sz="1500" dirty="0">
                <a:solidFill>
                  <a:schemeClr val="tx1"/>
                </a:solidFill>
              </a:rPr>
              <a:t> If your county uses Ballot-On-Demand your IT will need to add an IE extension in Chrome to allow access to 	Ballot-On-Demand. The extension used:</a:t>
            </a:r>
          </a:p>
          <a:p>
            <a:pPr>
              <a:spcBef>
                <a:spcPts val="0"/>
              </a:spcBef>
              <a:buClr>
                <a:schemeClr val="accent5">
                  <a:lumMod val="75000"/>
                </a:schemeClr>
              </a:buClr>
            </a:pPr>
            <a:r>
              <a:rPr lang="en-US" sz="1400" u="sng" dirty="0">
                <a:solidFill>
                  <a:srgbClr val="006600"/>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https://chrome.google.com/webstore/detail/ie-tab/hehijbfgiekmjfkfjpbkbammjbdenadd</a:t>
            </a:r>
            <a:endParaRPr lang="en-US" sz="1400" dirty="0">
              <a:solidFill>
                <a:srgbClr val="006600"/>
              </a:solidFill>
              <a:latin typeface="Century Gothic" panose="020B0502020202020204" pitchFamily="34" charset="0"/>
            </a:endParaRPr>
          </a:p>
          <a:p>
            <a:pPr>
              <a:spcBef>
                <a:spcPts val="0"/>
              </a:spcBef>
              <a:buClr>
                <a:schemeClr val="accent5">
                  <a:lumMod val="75000"/>
                </a:schemeClr>
              </a:buClr>
            </a:pPr>
            <a:endParaRPr lang="en-US" sz="800" dirty="0">
              <a:solidFill>
                <a:schemeClr val="tx1"/>
              </a:solidFill>
            </a:endParaRPr>
          </a:p>
          <a:p>
            <a:pPr>
              <a:spcBef>
                <a:spcPts val="0"/>
              </a:spcBef>
              <a:buClr>
                <a:schemeClr val="accent5">
                  <a:lumMod val="75000"/>
                </a:schemeClr>
              </a:buClr>
            </a:pPr>
            <a:endParaRPr lang="en-US" sz="1500" dirty="0">
              <a:solidFill>
                <a:schemeClr val="tx1"/>
              </a:solidFill>
            </a:endParaRPr>
          </a:p>
          <a:p>
            <a:pPr>
              <a:spcBef>
                <a:spcPts val="0"/>
              </a:spcBef>
              <a:buClr>
                <a:schemeClr val="accent5">
                  <a:lumMod val="75000"/>
                </a:schemeClr>
              </a:buClr>
            </a:pPr>
            <a:r>
              <a:rPr lang="en-US" sz="1500" b="1" dirty="0">
                <a:solidFill>
                  <a:schemeClr val="tx1"/>
                </a:solidFill>
              </a:rPr>
              <a:t>Refer to the “VSPC Setup  Checklist &amp; Setup Guide" for the IE extension and other essential setup tasks.</a:t>
            </a:r>
          </a:p>
          <a:p>
            <a:pPr>
              <a:spcBef>
                <a:spcPts val="0"/>
              </a:spcBef>
              <a:buClr>
                <a:schemeClr val="accent5">
                  <a:lumMod val="75000"/>
                </a:schemeClr>
              </a:buClr>
            </a:pPr>
            <a:endParaRPr lang="en-US" sz="1500" b="1" dirty="0">
              <a:solidFill>
                <a:schemeClr val="tx1"/>
              </a:solidFill>
            </a:endParaRPr>
          </a:p>
          <a:p>
            <a:pPr>
              <a:spcBef>
                <a:spcPts val="0"/>
              </a:spcBef>
              <a:buClr>
                <a:schemeClr val="accent5">
                  <a:lumMod val="75000"/>
                </a:schemeClr>
              </a:buClr>
            </a:pPr>
            <a:r>
              <a:rPr lang="en-US" sz="1500" b="1" dirty="0">
                <a:solidFill>
                  <a:srgbClr val="006600"/>
                </a:solidFill>
              </a:rPr>
              <a:t>Note: </a:t>
            </a:r>
            <a:r>
              <a:rPr lang="en-US" sz="1500" dirty="0">
                <a:solidFill>
                  <a:srgbClr val="006600"/>
                </a:solidFill>
              </a:rPr>
              <a:t>Printer settings for ballot labels may need to be adjusted in order to be read by a handheld scanner.</a:t>
            </a:r>
          </a:p>
          <a:p>
            <a:endParaRPr lang="en-US" dirty="0"/>
          </a:p>
        </p:txBody>
      </p:sp>
      <p:sp>
        <p:nvSpPr>
          <p:cNvPr id="4" name="Date Placeholder 3"/>
          <p:cNvSpPr>
            <a:spLocks noGrp="1"/>
          </p:cNvSpPr>
          <p:nvPr>
            <p:ph type="dt" sz="half" idx="10"/>
          </p:nvPr>
        </p:nvSpPr>
        <p:spPr/>
        <p:txBody>
          <a:bodyPr/>
          <a:lstStyle/>
          <a:p>
            <a:r>
              <a:rPr lang="en-US">
                <a:solidFill>
                  <a:schemeClr val="tx1"/>
                </a:solidFill>
              </a:rPr>
              <a:t>9/16/2021</a:t>
            </a:r>
            <a:endParaRPr lang="en-US" dirty="0">
              <a:solidFill>
                <a:schemeClr val="tx1"/>
              </a:solidFill>
            </a:endParaRPr>
          </a:p>
        </p:txBody>
      </p:sp>
      <p:sp>
        <p:nvSpPr>
          <p:cNvPr id="5" name="TextBox 4"/>
          <p:cNvSpPr txBox="1"/>
          <p:nvPr/>
        </p:nvSpPr>
        <p:spPr>
          <a:xfrm>
            <a:off x="10366795" y="0"/>
            <a:ext cx="838197" cy="1173707"/>
          </a:xfrm>
          <a:prstGeom prst="rect">
            <a:avLst/>
          </a:prstGeom>
          <a:solidFill>
            <a:schemeClr val="accent5">
              <a:lumMod val="20000"/>
              <a:lumOff val="80000"/>
            </a:schemeClr>
          </a:solidFill>
        </p:spPr>
        <p:txBody>
          <a:bodyPr wrap="square" rtlCol="0">
            <a:spAutoFit/>
          </a:bodyPr>
          <a:lstStyle/>
          <a:p>
            <a:endParaRPr lang="en-US" dirty="0"/>
          </a:p>
        </p:txBody>
      </p:sp>
      <p:sp>
        <p:nvSpPr>
          <p:cNvPr id="9" name="Text Box 2"/>
          <p:cNvSpPr txBox="1">
            <a:spLocks noChangeArrowheads="1"/>
          </p:cNvSpPr>
          <p:nvPr/>
        </p:nvSpPr>
        <p:spPr bwMode="auto">
          <a:xfrm>
            <a:off x="1630392" y="2789382"/>
            <a:ext cx="8281357" cy="15609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pPr>
            <a:r>
              <a:rPr lang="en-US" altLang="en-US" b="1" dirty="0"/>
              <a:t>Chrome: </a:t>
            </a:r>
            <a:r>
              <a:rPr lang="en-US" altLang="en-US" dirty="0"/>
              <a:t>Current version recommended (may use preceding version)</a:t>
            </a:r>
            <a:endParaRPr lang="en-US" altLang="en-US" b="1" dirty="0">
              <a:latin typeface="+mj-lt"/>
            </a:endParaRPr>
          </a:p>
          <a:p>
            <a:pPr marL="0" marR="0" lvl="0" indent="0" defTabSz="914400" rtl="0" eaLnBrk="0" fontAlgn="base" latinLnBrk="0" hangingPunct="0">
              <a:lnSpc>
                <a:spcPct val="100000"/>
              </a:lnSpc>
              <a:spcBef>
                <a:spcPct val="0"/>
              </a:spcBef>
              <a:buClrTx/>
              <a:buSzTx/>
              <a:buFontTx/>
              <a:buNone/>
              <a:tabLst/>
            </a:pPr>
            <a:r>
              <a:rPr lang="en-US" altLang="en-US" b="1" dirty="0">
                <a:latin typeface="+mj-lt"/>
              </a:rPr>
              <a:t>Microsoft Edge:</a:t>
            </a:r>
            <a:r>
              <a:rPr lang="en-US" altLang="en-US" dirty="0">
                <a:latin typeface="+mj-lt"/>
              </a:rPr>
              <a:t>  Current version</a:t>
            </a:r>
          </a:p>
          <a:p>
            <a:pPr marL="0" marR="0" lvl="0" indent="0" defTabSz="914400" rtl="0" eaLnBrk="0" fontAlgn="base" latinLnBrk="0" hangingPunct="0">
              <a:lnSpc>
                <a:spcPct val="100000"/>
              </a:lnSpc>
              <a:spcBef>
                <a:spcPct val="0"/>
              </a:spcBef>
              <a:buClrTx/>
              <a:buSzTx/>
              <a:buFontTx/>
              <a:buNone/>
              <a:tabLst/>
            </a:pPr>
            <a:r>
              <a:rPr kumimoji="0" lang="en-US" altLang="en-US" b="1" i="0" u="none" strike="noStrike" cap="none" normalizeH="0" baseline="0" dirty="0">
                <a:ln>
                  <a:noFill/>
                </a:ln>
                <a:solidFill>
                  <a:schemeClr val="tx1"/>
                </a:solidFill>
                <a:effectLst/>
                <a:latin typeface="+mj-lt"/>
              </a:rPr>
              <a:t>Firefox:  </a:t>
            </a:r>
            <a:r>
              <a:rPr kumimoji="0" lang="en-US" altLang="en-US" b="0" i="0" u="none" strike="noStrike" cap="none" normalizeH="0" baseline="0" dirty="0">
                <a:ln>
                  <a:noFill/>
                </a:ln>
                <a:solidFill>
                  <a:schemeClr val="tx1"/>
                </a:solidFill>
                <a:effectLst/>
                <a:latin typeface="+mj-lt"/>
              </a:rPr>
              <a:t>Current version recommended (may use preceding version)</a:t>
            </a:r>
          </a:p>
          <a:p>
            <a:pPr marL="0" marR="0" lvl="0" indent="0" defTabSz="914400" rtl="0" eaLnBrk="0" fontAlgn="base" latinLnBrk="0" hangingPunct="0">
              <a:lnSpc>
                <a:spcPct val="100000"/>
              </a:lnSpc>
              <a:spcBef>
                <a:spcPct val="0"/>
              </a:spcBef>
              <a:buClrTx/>
              <a:buSzTx/>
              <a:buFontTx/>
              <a:buNone/>
              <a:tabLst/>
            </a:pPr>
            <a:r>
              <a:rPr kumimoji="0" lang="en-US" altLang="en-US" sz="1400" b="1" i="0" u="none" strike="noStrike" cap="none" normalizeH="0" baseline="0" dirty="0">
                <a:ln>
                  <a:noFill/>
                </a:ln>
                <a:solidFill>
                  <a:schemeClr val="tx1"/>
                </a:solidFill>
                <a:effectLst/>
                <a:latin typeface="+mj-lt"/>
              </a:rPr>
              <a:t>Internet Explorer:</a:t>
            </a:r>
            <a:r>
              <a:rPr kumimoji="0" lang="en-US" altLang="en-US" sz="1400" b="0" i="0" u="none" strike="noStrike" cap="none" normalizeH="0" baseline="0" dirty="0">
                <a:ln>
                  <a:noFill/>
                </a:ln>
                <a:solidFill>
                  <a:schemeClr val="tx1"/>
                </a:solidFill>
                <a:effectLst/>
                <a:latin typeface="+mj-lt"/>
              </a:rPr>
              <a:t> No longer allowed to be used. It is not secure and not supported.</a:t>
            </a:r>
          </a:p>
        </p:txBody>
      </p:sp>
    </p:spTree>
    <p:extLst>
      <p:ext uri="{BB962C8B-B14F-4D97-AF65-F5344CB8AC3E}">
        <p14:creationId xmlns:p14="http://schemas.microsoft.com/office/powerpoint/2010/main" val="1279907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883" y="466743"/>
            <a:ext cx="9647192" cy="706964"/>
          </a:xfrm>
        </p:spPr>
        <p:txBody>
          <a:bodyPr/>
          <a:lstStyle/>
          <a:p>
            <a:r>
              <a:rPr lang="en-US" sz="2500" b="1" dirty="0">
                <a:solidFill>
                  <a:schemeClr val="bg1"/>
                </a:solidFill>
              </a:rPr>
              <a:t>Reactivate Ballot</a:t>
            </a:r>
          </a:p>
        </p:txBody>
      </p:sp>
      <p:sp>
        <p:nvSpPr>
          <p:cNvPr id="8" name="Date Placeholder 7"/>
          <p:cNvSpPr>
            <a:spLocks noGrp="1"/>
          </p:cNvSpPr>
          <p:nvPr>
            <p:ph type="dt" sz="half" idx="10"/>
          </p:nvPr>
        </p:nvSpPr>
        <p:spPr/>
        <p:txBody>
          <a:bodyPr/>
          <a:lstStyle/>
          <a:p>
            <a:r>
              <a:rPr lang="en-US">
                <a:solidFill>
                  <a:schemeClr val="tx1"/>
                </a:solidFill>
              </a:rPr>
              <a:t>9/16/2021</a:t>
            </a:r>
            <a:endParaRPr lang="en-US" dirty="0">
              <a:solidFill>
                <a:schemeClr val="tx1"/>
              </a:solidFill>
            </a:endParaRPr>
          </a:p>
        </p:txBody>
      </p:sp>
      <p:sp>
        <p:nvSpPr>
          <p:cNvPr id="3" name="TextBox 2"/>
          <p:cNvSpPr txBox="1"/>
          <p:nvPr/>
        </p:nvSpPr>
        <p:spPr>
          <a:xfrm>
            <a:off x="10366795" y="0"/>
            <a:ext cx="838197" cy="1173707"/>
          </a:xfrm>
          <a:prstGeom prst="rect">
            <a:avLst/>
          </a:prstGeom>
          <a:solidFill>
            <a:schemeClr val="accent5">
              <a:lumMod val="20000"/>
              <a:lumOff val="80000"/>
            </a:schemeClr>
          </a:solidFill>
        </p:spPr>
        <p:txBody>
          <a:bodyPr wrap="square" rtlCol="0">
            <a:spAutoFit/>
          </a:bodyPr>
          <a:lstStyle/>
          <a:p>
            <a:endParaRPr lang="en-US" dirty="0"/>
          </a:p>
        </p:txBody>
      </p:sp>
      <p:sp>
        <p:nvSpPr>
          <p:cNvPr id="5" name="TextBox 4"/>
          <p:cNvSpPr txBox="1"/>
          <p:nvPr/>
        </p:nvSpPr>
        <p:spPr>
          <a:xfrm>
            <a:off x="10366795" y="625020"/>
            <a:ext cx="838198" cy="523220"/>
          </a:xfrm>
          <a:prstGeom prst="rect">
            <a:avLst/>
          </a:prstGeom>
          <a:noFill/>
        </p:spPr>
        <p:txBody>
          <a:bodyPr wrap="square" rtlCol="0">
            <a:spAutoFit/>
          </a:bodyPr>
          <a:lstStyle/>
          <a:p>
            <a:pPr algn="ctr"/>
            <a:r>
              <a:rPr lang="en-US" sz="2800" b="1" dirty="0"/>
              <a:t>15</a:t>
            </a:r>
          </a:p>
        </p:txBody>
      </p:sp>
      <p:sp>
        <p:nvSpPr>
          <p:cNvPr id="6" name="TextBox 5"/>
          <p:cNvSpPr txBox="1"/>
          <p:nvPr/>
        </p:nvSpPr>
        <p:spPr>
          <a:xfrm>
            <a:off x="477884" y="2266950"/>
            <a:ext cx="3722641" cy="3285515"/>
          </a:xfrm>
          <a:prstGeom prst="rect">
            <a:avLst/>
          </a:prstGeom>
          <a:noFill/>
        </p:spPr>
        <p:txBody>
          <a:bodyPr wrap="square" rtlCol="0">
            <a:spAutoFit/>
          </a:bodyPr>
          <a:lstStyle/>
          <a:p>
            <a:r>
              <a:rPr lang="en-US" sz="1150" dirty="0"/>
              <a:t>The user must be assigned the </a:t>
            </a:r>
            <a:r>
              <a:rPr lang="en-US" sz="1150" i="1" dirty="0"/>
              <a:t>VSPC Ballot Admin </a:t>
            </a:r>
            <a:r>
              <a:rPr lang="en-US" sz="1150" dirty="0"/>
              <a:t>role and the </a:t>
            </a:r>
            <a:r>
              <a:rPr lang="en-US" sz="1150" i="1" dirty="0"/>
              <a:t>VSPC Ballot Post Election </a:t>
            </a:r>
            <a:r>
              <a:rPr lang="en-US" sz="1150" dirty="0"/>
              <a:t>role if performing this process after election day.</a:t>
            </a:r>
            <a:endParaRPr lang="en-US" sz="1100" dirty="0"/>
          </a:p>
          <a:p>
            <a:endParaRPr lang="en-US" sz="1150" b="1" dirty="0"/>
          </a:p>
          <a:p>
            <a:endParaRPr lang="en-US" sz="1150" b="1" dirty="0"/>
          </a:p>
          <a:p>
            <a:r>
              <a:rPr lang="en-US" sz="1150" b="1" dirty="0"/>
              <a:t>Reactivate an “Undone” or ‘Spoiled” ballot:</a:t>
            </a:r>
          </a:p>
          <a:p>
            <a:endParaRPr lang="en-US" sz="1200" b="1" dirty="0"/>
          </a:p>
          <a:p>
            <a:pPr lvl="0"/>
            <a:r>
              <a:rPr lang="en-US" sz="1150" dirty="0"/>
              <a:t>Open </a:t>
            </a:r>
            <a:r>
              <a:rPr lang="en-US" sz="1150" dirty="0" err="1"/>
              <a:t>ePollbook</a:t>
            </a:r>
            <a:r>
              <a:rPr lang="en-US" sz="1150" dirty="0"/>
              <a:t> and pull up the voter’s record</a:t>
            </a:r>
          </a:p>
          <a:p>
            <a:pPr marL="342900" lvl="0" indent="-342900">
              <a:buFont typeface="+mj-lt"/>
              <a:buAutoNum type="arabicPeriod"/>
            </a:pPr>
            <a:endParaRPr lang="en-US" sz="1150" dirty="0"/>
          </a:p>
          <a:p>
            <a:pPr marL="342900" lvl="0" indent="-342900">
              <a:buFont typeface="+mj-lt"/>
              <a:buAutoNum type="arabicPeriod"/>
            </a:pPr>
            <a:r>
              <a:rPr lang="en-US" sz="1150" dirty="0"/>
              <a:t>Click on the correct ballot to open the Ballot Details screen</a:t>
            </a:r>
            <a:endParaRPr lang="en-US" sz="1150" b="1" dirty="0">
              <a:solidFill>
                <a:schemeClr val="accent4">
                  <a:lumMod val="50000"/>
                </a:schemeClr>
              </a:solidFill>
            </a:endParaRPr>
          </a:p>
          <a:p>
            <a:pPr marL="342900" lvl="0" indent="-342900">
              <a:buFont typeface="+mj-lt"/>
              <a:buAutoNum type="arabicPeriod"/>
            </a:pPr>
            <a:endParaRPr lang="en-US" sz="1150" dirty="0"/>
          </a:p>
          <a:p>
            <a:pPr marL="342900" lvl="0" indent="-342900">
              <a:buFont typeface="+mj-lt"/>
              <a:buAutoNum type="arabicPeriod"/>
            </a:pPr>
            <a:r>
              <a:rPr lang="en-US" sz="1150" dirty="0"/>
              <a:t>Click on the</a:t>
            </a:r>
            <a:r>
              <a:rPr lang="en-US" sz="1150" b="1" dirty="0"/>
              <a:t> Re-Activate </a:t>
            </a:r>
            <a:r>
              <a:rPr lang="en-US" sz="1150" dirty="0"/>
              <a:t>button</a:t>
            </a:r>
          </a:p>
          <a:p>
            <a:pPr lvl="0"/>
            <a:endParaRPr lang="en-US" sz="1150" dirty="0"/>
          </a:p>
          <a:p>
            <a:pPr lvl="0"/>
            <a:r>
              <a:rPr lang="en-US" sz="1150" dirty="0"/>
              <a:t>You will receive a message in the upper left corner </a:t>
            </a:r>
            <a:r>
              <a:rPr lang="en-US" sz="1150" dirty="0">
                <a:solidFill>
                  <a:srgbClr val="006600"/>
                </a:solidFill>
              </a:rPr>
              <a:t>“Ballot has been successfully reactivated”.</a:t>
            </a:r>
          </a:p>
          <a:p>
            <a:pPr lvl="0"/>
            <a:endParaRPr lang="en-US" sz="1150" b="1" dirty="0"/>
          </a:p>
          <a:p>
            <a:r>
              <a:rPr lang="en-US" sz="1150" dirty="0"/>
              <a:t>Click the </a:t>
            </a:r>
            <a:r>
              <a:rPr lang="en-US" sz="1150" b="1" dirty="0"/>
              <a:t>Close</a:t>
            </a:r>
            <a:r>
              <a:rPr lang="en-US" sz="1150" dirty="0"/>
              <a:t> button to exit the screen</a:t>
            </a:r>
            <a:endParaRPr lang="en-US" sz="1150" b="1" dirty="0"/>
          </a:p>
        </p:txBody>
      </p:sp>
      <p:pic>
        <p:nvPicPr>
          <p:cNvPr id="7" name="Picture 6"/>
          <p:cNvPicPr>
            <a:picLocks noChangeAspect="1"/>
          </p:cNvPicPr>
          <p:nvPr/>
        </p:nvPicPr>
        <p:blipFill>
          <a:blip r:embed="rId2"/>
          <a:stretch>
            <a:fillRect/>
          </a:stretch>
        </p:blipFill>
        <p:spPr>
          <a:xfrm>
            <a:off x="6665348" y="1274797"/>
            <a:ext cx="4715135" cy="4958183"/>
          </a:xfrm>
          <a:prstGeom prst="rect">
            <a:avLst/>
          </a:prstGeom>
          <a:ln>
            <a:solidFill>
              <a:schemeClr val="bg2">
                <a:lumMod val="50000"/>
              </a:schemeClr>
            </a:solidFill>
          </a:ln>
        </p:spPr>
      </p:pic>
      <p:pic>
        <p:nvPicPr>
          <p:cNvPr id="10" name="Picture 9"/>
          <p:cNvPicPr>
            <a:picLocks noChangeAspect="1"/>
          </p:cNvPicPr>
          <p:nvPr/>
        </p:nvPicPr>
        <p:blipFill>
          <a:blip r:embed="rId3"/>
          <a:stretch>
            <a:fillRect/>
          </a:stretch>
        </p:blipFill>
        <p:spPr>
          <a:xfrm>
            <a:off x="4958771" y="3127391"/>
            <a:ext cx="7362539" cy="1724488"/>
          </a:xfrm>
          <a:prstGeom prst="rect">
            <a:avLst/>
          </a:prstGeom>
          <a:ln>
            <a:solidFill>
              <a:schemeClr val="bg2">
                <a:lumMod val="50000"/>
              </a:schemeClr>
            </a:solidFill>
          </a:ln>
        </p:spPr>
      </p:pic>
    </p:spTree>
    <p:extLst>
      <p:ext uri="{BB962C8B-B14F-4D97-AF65-F5344CB8AC3E}">
        <p14:creationId xmlns:p14="http://schemas.microsoft.com/office/powerpoint/2010/main" val="569490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884" y="501411"/>
            <a:ext cx="8761413" cy="706964"/>
          </a:xfrm>
        </p:spPr>
        <p:txBody>
          <a:bodyPr/>
          <a:lstStyle/>
          <a:p>
            <a:r>
              <a:rPr lang="en-US" sz="2500" b="1" dirty="0">
                <a:solidFill>
                  <a:schemeClr val="bg1"/>
                </a:solidFill>
              </a:rPr>
              <a:t>Remove Vote Credit</a:t>
            </a:r>
          </a:p>
        </p:txBody>
      </p:sp>
      <p:sp>
        <p:nvSpPr>
          <p:cNvPr id="7" name="Date Placeholder 6"/>
          <p:cNvSpPr>
            <a:spLocks noGrp="1"/>
          </p:cNvSpPr>
          <p:nvPr>
            <p:ph type="dt" sz="half" idx="10"/>
          </p:nvPr>
        </p:nvSpPr>
        <p:spPr/>
        <p:txBody>
          <a:bodyPr/>
          <a:lstStyle/>
          <a:p>
            <a:r>
              <a:rPr lang="en-US">
                <a:solidFill>
                  <a:schemeClr val="tx1"/>
                </a:solidFill>
              </a:rPr>
              <a:t>9/16/2021</a:t>
            </a:r>
            <a:endParaRPr lang="en-US" dirty="0">
              <a:solidFill>
                <a:schemeClr val="tx1"/>
              </a:solidFill>
            </a:endParaRPr>
          </a:p>
        </p:txBody>
      </p:sp>
      <p:sp>
        <p:nvSpPr>
          <p:cNvPr id="3" name="TextBox 2"/>
          <p:cNvSpPr txBox="1"/>
          <p:nvPr/>
        </p:nvSpPr>
        <p:spPr>
          <a:xfrm>
            <a:off x="10366795" y="0"/>
            <a:ext cx="838197" cy="1173707"/>
          </a:xfrm>
          <a:prstGeom prst="rect">
            <a:avLst/>
          </a:prstGeom>
          <a:solidFill>
            <a:schemeClr val="accent5">
              <a:lumMod val="20000"/>
              <a:lumOff val="80000"/>
            </a:schemeClr>
          </a:solidFill>
        </p:spPr>
        <p:txBody>
          <a:bodyPr wrap="square" rtlCol="0">
            <a:spAutoFit/>
          </a:bodyPr>
          <a:lstStyle/>
          <a:p>
            <a:endParaRPr lang="en-US" dirty="0"/>
          </a:p>
        </p:txBody>
      </p:sp>
      <p:sp>
        <p:nvSpPr>
          <p:cNvPr id="5" name="TextBox 4"/>
          <p:cNvSpPr txBox="1"/>
          <p:nvPr/>
        </p:nvSpPr>
        <p:spPr>
          <a:xfrm>
            <a:off x="10366795" y="625020"/>
            <a:ext cx="838198" cy="523220"/>
          </a:xfrm>
          <a:prstGeom prst="rect">
            <a:avLst/>
          </a:prstGeom>
          <a:noFill/>
        </p:spPr>
        <p:txBody>
          <a:bodyPr wrap="square" rtlCol="0">
            <a:spAutoFit/>
          </a:bodyPr>
          <a:lstStyle/>
          <a:p>
            <a:pPr algn="ctr"/>
            <a:r>
              <a:rPr lang="en-US" sz="2800" b="1" dirty="0"/>
              <a:t>16</a:t>
            </a:r>
          </a:p>
        </p:txBody>
      </p:sp>
      <p:sp>
        <p:nvSpPr>
          <p:cNvPr id="6" name="TextBox 5"/>
          <p:cNvSpPr txBox="1"/>
          <p:nvPr/>
        </p:nvSpPr>
        <p:spPr>
          <a:xfrm>
            <a:off x="477882" y="2266950"/>
            <a:ext cx="6227717" cy="3858749"/>
          </a:xfrm>
          <a:prstGeom prst="rect">
            <a:avLst/>
          </a:prstGeom>
          <a:noFill/>
        </p:spPr>
        <p:txBody>
          <a:bodyPr wrap="square" rtlCol="0">
            <a:spAutoFit/>
          </a:bodyPr>
          <a:lstStyle/>
          <a:p>
            <a:r>
              <a:rPr lang="en-US" sz="1150" dirty="0"/>
              <a:t>The user must be assigned the </a:t>
            </a:r>
            <a:r>
              <a:rPr lang="en-US" sz="1150" i="1" dirty="0"/>
              <a:t>VSPC Ballot Admin </a:t>
            </a:r>
            <a:r>
              <a:rPr lang="en-US" sz="1150" dirty="0"/>
              <a:t>privilege and the </a:t>
            </a:r>
            <a:r>
              <a:rPr lang="en-US" sz="1150" i="1" dirty="0"/>
              <a:t>VSPC Ballot Undo </a:t>
            </a:r>
            <a:r>
              <a:rPr lang="en-US" sz="1150" dirty="0"/>
              <a:t>privilege to complete this process, and the </a:t>
            </a:r>
            <a:r>
              <a:rPr lang="en-US" sz="1150" i="1" dirty="0"/>
              <a:t>VSPC Ballot Post Election </a:t>
            </a:r>
            <a:r>
              <a:rPr lang="en-US" sz="1150" dirty="0"/>
              <a:t>role if performing this process after election day.</a:t>
            </a:r>
            <a:endParaRPr lang="en-US" sz="1100" dirty="0"/>
          </a:p>
          <a:p>
            <a:endParaRPr lang="en-US" sz="1100" dirty="0"/>
          </a:p>
          <a:p>
            <a:endParaRPr lang="en-US" sz="1100" b="1" dirty="0"/>
          </a:p>
          <a:p>
            <a:r>
              <a:rPr lang="en-US" sz="1200" b="1" dirty="0"/>
              <a:t>Remove existing In-Person vote credit:</a:t>
            </a:r>
          </a:p>
          <a:p>
            <a:pPr lvl="0"/>
            <a:endParaRPr lang="en-US" sz="1200" b="1" dirty="0"/>
          </a:p>
          <a:p>
            <a:pPr lvl="0"/>
            <a:r>
              <a:rPr lang="en-US" sz="1150" dirty="0"/>
              <a:t>Open </a:t>
            </a:r>
            <a:r>
              <a:rPr lang="en-US" sz="1150" dirty="0" err="1"/>
              <a:t>ePollbook</a:t>
            </a:r>
            <a:r>
              <a:rPr lang="en-US" sz="1150" dirty="0"/>
              <a:t> and pull up the voter’s record</a:t>
            </a:r>
          </a:p>
          <a:p>
            <a:pPr marL="342900" lvl="0" indent="-342900">
              <a:buFont typeface="+mj-lt"/>
              <a:buAutoNum type="arabicPeriod"/>
            </a:pPr>
            <a:endParaRPr lang="en-US" sz="1150" dirty="0"/>
          </a:p>
          <a:p>
            <a:pPr marL="342900" lvl="0" indent="-342900">
              <a:buFont typeface="+mj-lt"/>
              <a:buAutoNum type="arabicPeriod"/>
            </a:pPr>
            <a:r>
              <a:rPr lang="en-US" sz="1150" dirty="0"/>
              <a:t>Click on the correct ballot to open the Ballot Details screen</a:t>
            </a:r>
            <a:endParaRPr lang="en-US" sz="1150" b="1" dirty="0">
              <a:solidFill>
                <a:schemeClr val="accent4">
                  <a:lumMod val="50000"/>
                </a:schemeClr>
              </a:solidFill>
            </a:endParaRPr>
          </a:p>
          <a:p>
            <a:pPr marL="342900" lvl="0" indent="-342900">
              <a:buFont typeface="+mj-lt"/>
              <a:buAutoNum type="arabicPeriod"/>
            </a:pPr>
            <a:endParaRPr lang="en-US" sz="1000" dirty="0"/>
          </a:p>
          <a:p>
            <a:pPr marL="342900" lvl="0" indent="-342900">
              <a:lnSpc>
                <a:spcPct val="150000"/>
              </a:lnSpc>
              <a:buFont typeface="+mj-lt"/>
              <a:buAutoNum type="arabicPeriod"/>
            </a:pPr>
            <a:r>
              <a:rPr lang="en-US" sz="1150" dirty="0"/>
              <a:t> If  it’s an Administrative error: </a:t>
            </a:r>
          </a:p>
          <a:p>
            <a:pPr marL="860425" lvl="0" indent="-288925">
              <a:buFont typeface="Wingdings" panose="05000000000000000000" pitchFamily="2" charset="2"/>
              <a:buChar char="Ø"/>
            </a:pPr>
            <a:r>
              <a:rPr lang="en-US" sz="1150" dirty="0"/>
              <a:t>Enter a comment in the “Undo Comments” field</a:t>
            </a:r>
          </a:p>
          <a:p>
            <a:pPr marL="571500" lvl="0"/>
            <a:r>
              <a:rPr lang="en-US" sz="1150" dirty="0"/>
              <a:t>       and click the</a:t>
            </a:r>
            <a:r>
              <a:rPr lang="en-US" sz="1150" b="1" dirty="0"/>
              <a:t> Undo </a:t>
            </a:r>
            <a:r>
              <a:rPr lang="en-US" sz="1150" dirty="0"/>
              <a:t>button</a:t>
            </a:r>
          </a:p>
          <a:p>
            <a:pPr lvl="0"/>
            <a:r>
              <a:rPr lang="en-US" sz="1150" dirty="0"/>
              <a:t>        </a:t>
            </a:r>
          </a:p>
          <a:p>
            <a:pPr lvl="0"/>
            <a:r>
              <a:rPr lang="en-US" sz="1150" dirty="0"/>
              <a:t>          If it’s a Voter Initiated error: </a:t>
            </a:r>
          </a:p>
          <a:p>
            <a:pPr marL="571500" lvl="0">
              <a:buFont typeface="Wingdings" panose="05000000000000000000" pitchFamily="2" charset="2"/>
              <a:buChar char="Ø"/>
            </a:pPr>
            <a:r>
              <a:rPr lang="en-US" sz="1150" dirty="0"/>
              <a:t>    Click the</a:t>
            </a:r>
            <a:r>
              <a:rPr lang="en-US" sz="1150" b="1" dirty="0"/>
              <a:t> Spoil</a:t>
            </a:r>
            <a:r>
              <a:rPr lang="en-US" sz="1150" dirty="0"/>
              <a:t> button</a:t>
            </a:r>
          </a:p>
          <a:p>
            <a:endParaRPr lang="en-US" sz="1150" b="1" dirty="0"/>
          </a:p>
          <a:p>
            <a:r>
              <a:rPr lang="en-US" sz="1150" dirty="0"/>
              <a:t>Click the </a:t>
            </a:r>
            <a:r>
              <a:rPr lang="en-US" sz="1150" b="1" dirty="0"/>
              <a:t>Close</a:t>
            </a:r>
            <a:r>
              <a:rPr lang="en-US" sz="1150" dirty="0"/>
              <a:t> button to exit the screen</a:t>
            </a:r>
            <a:endParaRPr lang="en-US" sz="1150" b="1" dirty="0"/>
          </a:p>
          <a:p>
            <a:endParaRPr lang="en-US" sz="1100" dirty="0"/>
          </a:p>
          <a:p>
            <a:endParaRPr lang="en-US" sz="1100" dirty="0"/>
          </a:p>
        </p:txBody>
      </p:sp>
      <p:pic>
        <p:nvPicPr>
          <p:cNvPr id="8" name="Picture 7"/>
          <p:cNvPicPr>
            <a:picLocks noChangeAspect="1"/>
          </p:cNvPicPr>
          <p:nvPr/>
        </p:nvPicPr>
        <p:blipFill>
          <a:blip r:embed="rId3"/>
          <a:stretch>
            <a:fillRect/>
          </a:stretch>
        </p:blipFill>
        <p:spPr>
          <a:xfrm>
            <a:off x="6833240" y="1375691"/>
            <a:ext cx="4545960" cy="5015965"/>
          </a:xfrm>
          <a:prstGeom prst="rect">
            <a:avLst/>
          </a:prstGeom>
          <a:ln>
            <a:solidFill>
              <a:schemeClr val="bg2">
                <a:lumMod val="25000"/>
              </a:schemeClr>
            </a:solidFill>
          </a:ln>
        </p:spPr>
      </p:pic>
      <p:pic>
        <p:nvPicPr>
          <p:cNvPr id="9" name="Picture 8"/>
          <p:cNvPicPr>
            <a:picLocks noChangeAspect="1"/>
          </p:cNvPicPr>
          <p:nvPr/>
        </p:nvPicPr>
        <p:blipFill>
          <a:blip r:embed="rId4"/>
          <a:stretch>
            <a:fillRect/>
          </a:stretch>
        </p:blipFill>
        <p:spPr>
          <a:xfrm>
            <a:off x="5310024" y="3063335"/>
            <a:ext cx="6481118" cy="1416301"/>
          </a:xfrm>
          <a:prstGeom prst="rect">
            <a:avLst/>
          </a:prstGeom>
          <a:ln>
            <a:solidFill>
              <a:schemeClr val="bg2">
                <a:lumMod val="25000"/>
              </a:schemeClr>
            </a:solidFill>
          </a:ln>
        </p:spPr>
      </p:pic>
      <p:sp>
        <p:nvSpPr>
          <p:cNvPr id="11" name="TextBox 10"/>
          <p:cNvSpPr txBox="1"/>
          <p:nvPr/>
        </p:nvSpPr>
        <p:spPr>
          <a:xfrm>
            <a:off x="8183418" y="2530764"/>
            <a:ext cx="2844800" cy="261610"/>
          </a:xfrm>
          <a:prstGeom prst="rect">
            <a:avLst/>
          </a:prstGeom>
          <a:noFill/>
        </p:spPr>
        <p:txBody>
          <a:bodyPr wrap="square" rtlCol="0">
            <a:spAutoFit/>
          </a:bodyPr>
          <a:lstStyle/>
          <a:p>
            <a:r>
              <a:rPr lang="en-US" sz="1100" dirty="0">
                <a:solidFill>
                  <a:srgbClr val="C00000"/>
                </a:solidFill>
              </a:rPr>
              <a:t>If Admin error enter a comment.</a:t>
            </a:r>
          </a:p>
        </p:txBody>
      </p:sp>
    </p:spTree>
    <p:extLst>
      <p:ext uri="{BB962C8B-B14F-4D97-AF65-F5344CB8AC3E}">
        <p14:creationId xmlns:p14="http://schemas.microsoft.com/office/powerpoint/2010/main" val="67169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9/16/2021</a:t>
            </a:r>
          </a:p>
        </p:txBody>
      </p:sp>
      <p:sp>
        <p:nvSpPr>
          <p:cNvPr id="3" name="TextBox 2"/>
          <p:cNvSpPr txBox="1"/>
          <p:nvPr/>
        </p:nvSpPr>
        <p:spPr>
          <a:xfrm>
            <a:off x="378691" y="466344"/>
            <a:ext cx="9772073" cy="646331"/>
          </a:xfrm>
          <a:prstGeom prst="rect">
            <a:avLst/>
          </a:prstGeom>
          <a:noFill/>
        </p:spPr>
        <p:txBody>
          <a:bodyPr wrap="square" rtlCol="0">
            <a:spAutoFit/>
          </a:bodyPr>
          <a:lstStyle/>
          <a:p>
            <a:r>
              <a:rPr lang="en-US" sz="2000" b="1" dirty="0">
                <a:solidFill>
                  <a:srgbClr val="C00000"/>
                </a:solidFill>
              </a:rPr>
              <a:t>Instructions for Online Election Judge Training</a:t>
            </a:r>
            <a:br>
              <a:rPr lang="en-US" dirty="0"/>
            </a:br>
            <a:endParaRPr lang="en-US" sz="1600" b="1" dirty="0">
              <a:highlight>
                <a:srgbClr val="FFFF00"/>
              </a:highlight>
            </a:endParaRPr>
          </a:p>
        </p:txBody>
      </p:sp>
      <p:sp>
        <p:nvSpPr>
          <p:cNvPr id="4" name="TextBox 3"/>
          <p:cNvSpPr txBox="1"/>
          <p:nvPr/>
        </p:nvSpPr>
        <p:spPr>
          <a:xfrm>
            <a:off x="378691" y="1659285"/>
            <a:ext cx="11434618" cy="3539430"/>
          </a:xfrm>
          <a:prstGeom prst="rect">
            <a:avLst/>
          </a:prstGeom>
          <a:noFill/>
        </p:spPr>
        <p:txBody>
          <a:bodyPr wrap="square" rtlCol="0">
            <a:spAutoFit/>
          </a:bodyPr>
          <a:lstStyle/>
          <a:p>
            <a:r>
              <a:rPr lang="en-US" sz="1200" b="1" u="sng" dirty="0"/>
              <a:t>All Election Judge Classes are accessed from the SCORE 3.0 Dashboard which does require an Active SCORE user account</a:t>
            </a:r>
          </a:p>
          <a:p>
            <a:endParaRPr lang="en-US" sz="800" b="1" dirty="0"/>
          </a:p>
          <a:p>
            <a:r>
              <a:rPr lang="en-US" sz="1200" dirty="0"/>
              <a:t>All Election Judge classes no longer require a separate login.</a:t>
            </a:r>
          </a:p>
          <a:p>
            <a:r>
              <a:rPr lang="en-US" sz="1200" dirty="0"/>
              <a:t>The classes are accessed by logging into SCORE 3.0 and selecting the </a:t>
            </a:r>
            <a:r>
              <a:rPr lang="en-US" sz="1200" b="1" u="sng" dirty="0"/>
              <a:t>Judge Training</a:t>
            </a:r>
            <a:r>
              <a:rPr lang="en-US" sz="1200" dirty="0"/>
              <a:t> </a:t>
            </a:r>
            <a:r>
              <a:rPr lang="en-US" sz="1200"/>
              <a:t>link located </a:t>
            </a:r>
            <a:r>
              <a:rPr lang="en-US" sz="1200" dirty="0"/>
              <a:t>on the SCORE 3.0 Dashboard.</a:t>
            </a:r>
          </a:p>
          <a:p>
            <a:endParaRPr lang="en-US" sz="800" dirty="0"/>
          </a:p>
          <a:p>
            <a:pPr marL="171450" indent="-171450">
              <a:buFont typeface="Wingdings" panose="05000000000000000000" pitchFamily="2" charset="2"/>
              <a:buChar char="Ø"/>
            </a:pPr>
            <a:r>
              <a:rPr lang="en-US" sz="1200" dirty="0"/>
              <a:t>Cyber Security</a:t>
            </a:r>
          </a:p>
          <a:p>
            <a:pPr marL="171450" lvl="0" indent="-171450">
              <a:buFont typeface="Wingdings" panose="05000000000000000000" pitchFamily="2" charset="2"/>
              <a:buChar char="Ø"/>
            </a:pPr>
            <a:r>
              <a:rPr lang="en-US" sz="1200" dirty="0"/>
              <a:t>VSPC Set up and Management</a:t>
            </a:r>
          </a:p>
          <a:p>
            <a:pPr marL="171450" lvl="0" indent="-171450">
              <a:buFont typeface="Wingdings" panose="05000000000000000000" pitchFamily="2" charset="2"/>
              <a:buChar char="Ø"/>
            </a:pPr>
            <a:r>
              <a:rPr lang="en-US" sz="1200" dirty="0"/>
              <a:t>VSPC </a:t>
            </a:r>
            <a:r>
              <a:rPr lang="en-US" sz="1200" dirty="0" err="1"/>
              <a:t>ePollbook</a:t>
            </a:r>
            <a:r>
              <a:rPr lang="en-US" sz="1200" dirty="0"/>
              <a:t> Admin</a:t>
            </a:r>
          </a:p>
          <a:p>
            <a:pPr marL="171450" indent="-171450">
              <a:buFont typeface="Wingdings" panose="05000000000000000000" pitchFamily="2" charset="2"/>
              <a:buChar char="Ø"/>
            </a:pPr>
            <a:r>
              <a:rPr lang="en-US" sz="1200" dirty="0"/>
              <a:t>VSPC </a:t>
            </a:r>
            <a:r>
              <a:rPr lang="en-US" sz="1200" dirty="0" err="1"/>
              <a:t>ePollbook</a:t>
            </a:r>
            <a:r>
              <a:rPr lang="en-US" sz="1200" dirty="0"/>
              <a:t> Judge</a:t>
            </a:r>
          </a:p>
          <a:p>
            <a:pPr marL="171450" lvl="0" indent="-171450">
              <a:buFont typeface="Wingdings" panose="05000000000000000000" pitchFamily="2" charset="2"/>
              <a:buChar char="Ø"/>
            </a:pPr>
            <a:r>
              <a:rPr lang="en-US" sz="1200" dirty="0"/>
              <a:t>Issuing and Replacing a Mail Ballot</a:t>
            </a:r>
          </a:p>
          <a:p>
            <a:pPr marL="171450" indent="-171450">
              <a:buFont typeface="Wingdings" panose="05000000000000000000" pitchFamily="2" charset="2"/>
              <a:buChar char="Ø"/>
            </a:pPr>
            <a:r>
              <a:rPr lang="en-US" sz="1200" dirty="0"/>
              <a:t>Issues in Voter Registration</a:t>
            </a:r>
          </a:p>
          <a:p>
            <a:pPr marL="171450" lvl="0" indent="-171450">
              <a:buFont typeface="Wingdings" panose="05000000000000000000" pitchFamily="2" charset="2"/>
              <a:buChar char="Ø"/>
            </a:pPr>
            <a:r>
              <a:rPr lang="en-US" sz="1200" dirty="0"/>
              <a:t>Signature Verification</a:t>
            </a:r>
          </a:p>
          <a:p>
            <a:pPr marL="171450" indent="-171450">
              <a:buFont typeface="Wingdings" panose="05000000000000000000" pitchFamily="2" charset="2"/>
              <a:buChar char="Ø"/>
            </a:pPr>
            <a:r>
              <a:rPr lang="en-US" sz="1200" dirty="0"/>
              <a:t>Voter Intent</a:t>
            </a:r>
          </a:p>
          <a:p>
            <a:pPr marL="171450" lvl="0" indent="-171450">
              <a:buFont typeface="Wingdings" panose="05000000000000000000" pitchFamily="2" charset="2"/>
              <a:buChar char="Ø"/>
            </a:pPr>
            <a:r>
              <a:rPr lang="en-US" sz="1200" dirty="0"/>
              <a:t>Watchers and Observers</a:t>
            </a:r>
          </a:p>
          <a:p>
            <a:pPr lvl="0"/>
            <a:endParaRPr lang="en-US" sz="1200" dirty="0"/>
          </a:p>
          <a:p>
            <a:pPr lvl="0"/>
            <a:endParaRPr lang="en-US" sz="800" dirty="0"/>
          </a:p>
          <a:p>
            <a:r>
              <a:rPr lang="en-US" sz="1200" b="1" u="sng" dirty="0"/>
              <a:t>What does this mean for you?</a:t>
            </a:r>
          </a:p>
          <a:p>
            <a:endParaRPr lang="en-US" sz="800" b="1" dirty="0"/>
          </a:p>
          <a:p>
            <a:pPr marL="171450" lvl="0" indent="-171450">
              <a:buFont typeface="Wingdings" panose="05000000000000000000" pitchFamily="2" charset="2"/>
              <a:buChar char="Ø"/>
            </a:pPr>
            <a:r>
              <a:rPr lang="en-US" sz="1200" dirty="0"/>
              <a:t>Judges only need their SCORE username, password and grid card to take SCORE/</a:t>
            </a:r>
            <a:r>
              <a:rPr lang="en-US" sz="1200" dirty="0" err="1"/>
              <a:t>ePollbook</a:t>
            </a:r>
            <a:r>
              <a:rPr lang="en-US" sz="1200" dirty="0"/>
              <a:t>/All Election Judge classes.</a:t>
            </a:r>
          </a:p>
          <a:p>
            <a:pPr marL="171450" lvl="0" indent="-171450">
              <a:buFont typeface="Wingdings" panose="05000000000000000000" pitchFamily="2" charset="2"/>
              <a:buChar char="Ø"/>
            </a:pPr>
            <a:r>
              <a:rPr lang="en-US" sz="1200" dirty="0"/>
              <a:t>We encourage you to look through ALL the classes so you can see what the judges see and anticipate any questions they might have.</a:t>
            </a:r>
            <a:endParaRPr lang="en-US" dirty="0">
              <a:highlight>
                <a:srgbClr val="FFFF00"/>
              </a:highlight>
            </a:endParaRPr>
          </a:p>
        </p:txBody>
      </p:sp>
    </p:spTree>
    <p:extLst>
      <p:ext uri="{BB962C8B-B14F-4D97-AF65-F5344CB8AC3E}">
        <p14:creationId xmlns:p14="http://schemas.microsoft.com/office/powerpoint/2010/main" val="2732103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9/16/2021</a:t>
            </a:r>
          </a:p>
        </p:txBody>
      </p:sp>
      <p:sp>
        <p:nvSpPr>
          <p:cNvPr id="3" name="TextBox 2"/>
          <p:cNvSpPr txBox="1"/>
          <p:nvPr/>
        </p:nvSpPr>
        <p:spPr>
          <a:xfrm>
            <a:off x="193964" y="760153"/>
            <a:ext cx="11449395" cy="4939814"/>
          </a:xfrm>
          <a:prstGeom prst="rect">
            <a:avLst/>
          </a:prstGeom>
          <a:noFill/>
        </p:spPr>
        <p:txBody>
          <a:bodyPr wrap="square" rtlCol="0">
            <a:spAutoFit/>
          </a:bodyPr>
          <a:lstStyle/>
          <a:p>
            <a:endParaRPr lang="en-US" sz="1050" b="1" dirty="0"/>
          </a:p>
          <a:p>
            <a:r>
              <a:rPr lang="en-US" sz="1050" b="1" u="sng" dirty="0"/>
              <a:t>Online Training for Election Judges and Staff</a:t>
            </a:r>
          </a:p>
          <a:p>
            <a:endParaRPr lang="en-US" sz="1050" b="1" dirty="0"/>
          </a:p>
          <a:p>
            <a:r>
              <a:rPr lang="en-US" sz="1050" b="1" dirty="0"/>
              <a:t>Election Rule 6.5</a:t>
            </a:r>
            <a:r>
              <a:rPr lang="en-US" sz="1050" dirty="0"/>
              <a:t> For purposes of training election judges, an “election cycle” means all elections held during a calendar year beginning January 1 and ending December 31.</a:t>
            </a:r>
          </a:p>
          <a:p>
            <a:r>
              <a:rPr lang="en-US" sz="1050" b="1" dirty="0"/>
              <a:t>Election Rule 6.7</a:t>
            </a:r>
            <a:r>
              <a:rPr lang="en-US" sz="1050" dirty="0"/>
              <a:t> requires VSPC supervisor judges to complete a training course provided or approved by the Secretary of State. </a:t>
            </a:r>
          </a:p>
          <a:p>
            <a:r>
              <a:rPr lang="en-US" sz="1050" b="1" dirty="0"/>
              <a:t>Election Rule 6.8</a:t>
            </a:r>
            <a:r>
              <a:rPr lang="en-US" sz="1050" dirty="0"/>
              <a:t> A signature verification judge must complete a training course conducted by the county clerk at least once per election cycle. The Secretary of State must provide or approve the training content.</a:t>
            </a:r>
          </a:p>
          <a:p>
            <a:r>
              <a:rPr lang="en-US" sz="600" dirty="0"/>
              <a:t> </a:t>
            </a:r>
          </a:p>
          <a:p>
            <a:r>
              <a:rPr lang="en-US" sz="600" dirty="0"/>
              <a:t> </a:t>
            </a:r>
          </a:p>
          <a:p>
            <a:r>
              <a:rPr lang="en-US" sz="1050" b="1" dirty="0"/>
              <a:t>NOTE:</a:t>
            </a:r>
            <a:r>
              <a:rPr lang="en-US" sz="1050" dirty="0"/>
              <a:t> All election staff, temporary workers and election judges that have access to SCORE and/or </a:t>
            </a:r>
            <a:r>
              <a:rPr lang="en-US" sz="1050" dirty="0" err="1"/>
              <a:t>ePollbook</a:t>
            </a:r>
            <a:r>
              <a:rPr lang="en-US" sz="1050" dirty="0"/>
              <a:t> must read and sign the SCORE End User Acceptable Use Policy on Clerk’s Corner: (login) → SCORE → System requirements &amp; network security → Security</a:t>
            </a:r>
          </a:p>
          <a:p>
            <a:r>
              <a:rPr lang="en-US" sz="1050" dirty="0"/>
              <a:t>The signed forms are kept on file with the county clerk. As a reminder, SANS Securing the Human training is required for all active SCORE users that are full-time, part-time or temporary county staff. (Election Judges take the Election Judge Cyber Safe Security Training.)</a:t>
            </a:r>
          </a:p>
          <a:p>
            <a:endParaRPr lang="en-US" sz="600" dirty="0"/>
          </a:p>
          <a:p>
            <a:r>
              <a:rPr lang="en-US" sz="1050" b="1" u="sng" dirty="0"/>
              <a:t>Mandatory background checks </a:t>
            </a:r>
            <a:endParaRPr lang="en-US" sz="1050" u="sng" dirty="0"/>
          </a:p>
          <a:p>
            <a:endParaRPr lang="en-US" sz="1050" b="1" dirty="0"/>
          </a:p>
          <a:p>
            <a:r>
              <a:rPr lang="en-US" sz="1050" b="1" dirty="0"/>
              <a:t>Election Rule 6.9</a:t>
            </a:r>
            <a:r>
              <a:rPr lang="en-US" sz="1050" dirty="0"/>
              <a:t> The county clerk must arrange for a criminal background check on each supervisor judge and each staff member with access to SCORE or electors’ confidential or personally identifiable information.</a:t>
            </a:r>
          </a:p>
          <a:p>
            <a:endParaRPr lang="en-US" sz="600" b="1" dirty="0"/>
          </a:p>
          <a:p>
            <a:r>
              <a:rPr lang="en-US" sz="1050" b="1" u="sng" dirty="0"/>
              <a:t>Optional but highly recommended online trainings </a:t>
            </a:r>
            <a:endParaRPr lang="en-US" sz="1050" u="sng" dirty="0"/>
          </a:p>
          <a:p>
            <a:endParaRPr lang="en-US" sz="1050" dirty="0"/>
          </a:p>
          <a:p>
            <a:r>
              <a:rPr lang="en-US" sz="1050" dirty="0"/>
              <a:t>If VSPC supervisor judges will be expected to use SCORE Classic to register voters and issue mail ballots (as a contingency in the event of loss of connectivity to </a:t>
            </a:r>
            <a:r>
              <a:rPr lang="en-US" sz="1050" dirty="0" err="1"/>
              <a:t>ePollbook</a:t>
            </a:r>
            <a:r>
              <a:rPr lang="en-US" sz="1050" dirty="0"/>
              <a:t>), then the following online course is highly recommended: </a:t>
            </a:r>
          </a:p>
          <a:p>
            <a:pPr marL="171450" indent="-171450">
              <a:buFont typeface="Wingdings" panose="05000000000000000000" pitchFamily="2" charset="2"/>
              <a:buChar char="Ø"/>
            </a:pPr>
            <a:r>
              <a:rPr lang="en-US" sz="1050" dirty="0"/>
              <a:t>SCORE Issuing and Replacing a Mail Ballot</a:t>
            </a:r>
          </a:p>
          <a:p>
            <a:r>
              <a:rPr lang="en-US" sz="1050" dirty="0"/>
              <a:t> </a:t>
            </a:r>
            <a:endParaRPr lang="en-US" sz="600" dirty="0"/>
          </a:p>
          <a:p>
            <a:r>
              <a:rPr lang="en-US" sz="1050" dirty="0"/>
              <a:t>Temporary election staff members who will process registrations in SCORE Classic should complete the following recommended online course: </a:t>
            </a:r>
          </a:p>
          <a:p>
            <a:pPr marL="171450" indent="-171450">
              <a:buFont typeface="Wingdings" panose="05000000000000000000" pitchFamily="2" charset="2"/>
              <a:buChar char="Ø"/>
            </a:pPr>
            <a:r>
              <a:rPr lang="en-US" sz="1050" dirty="0"/>
              <a:t>Issues in Voter Registration </a:t>
            </a:r>
          </a:p>
          <a:p>
            <a:r>
              <a:rPr lang="en-US" sz="600" dirty="0"/>
              <a:t> </a:t>
            </a:r>
          </a:p>
          <a:p>
            <a:r>
              <a:rPr lang="en-US" sz="1050" dirty="0"/>
              <a:t>County election staff who process voter registrations or issue ballots should complete the optional training courses listed above (if they have not already done so), and also complete the following online courses: </a:t>
            </a:r>
          </a:p>
          <a:p>
            <a:pPr marL="171450" indent="-171450">
              <a:buFont typeface="Wingdings" panose="05000000000000000000" pitchFamily="2" charset="2"/>
              <a:buChar char="Ø"/>
            </a:pPr>
            <a:r>
              <a:rPr lang="en-US" sz="1050" dirty="0"/>
              <a:t>VSPC </a:t>
            </a:r>
            <a:r>
              <a:rPr lang="en-US" sz="1050" dirty="0" err="1"/>
              <a:t>ePollbook</a:t>
            </a:r>
            <a:r>
              <a:rPr lang="en-US" sz="1050" dirty="0"/>
              <a:t> Judge </a:t>
            </a:r>
          </a:p>
          <a:p>
            <a:pPr marL="171450" indent="-171450">
              <a:buFont typeface="Wingdings" panose="05000000000000000000" pitchFamily="2" charset="2"/>
              <a:buChar char="Ø"/>
            </a:pPr>
            <a:r>
              <a:rPr lang="en-US" sz="1050" dirty="0"/>
              <a:t>VSPC </a:t>
            </a:r>
            <a:r>
              <a:rPr lang="en-US" sz="1050" dirty="0" err="1"/>
              <a:t>ePollbook</a:t>
            </a:r>
            <a:r>
              <a:rPr lang="en-US" sz="1050" dirty="0"/>
              <a:t> Administration (*only recommended for the designated staff member(s) who will perform administrative functions in </a:t>
            </a:r>
            <a:r>
              <a:rPr lang="en-US" sz="1050" dirty="0" err="1"/>
              <a:t>ePollbook</a:t>
            </a:r>
            <a:r>
              <a:rPr lang="en-US" sz="1050" dirty="0"/>
              <a:t>)</a:t>
            </a:r>
          </a:p>
        </p:txBody>
      </p:sp>
    </p:spTree>
    <p:extLst>
      <p:ext uri="{BB962C8B-B14F-4D97-AF65-F5344CB8AC3E}">
        <p14:creationId xmlns:p14="http://schemas.microsoft.com/office/powerpoint/2010/main" val="2361660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5" name="TextBox 4"/>
          <p:cNvSpPr txBox="1"/>
          <p:nvPr/>
        </p:nvSpPr>
        <p:spPr>
          <a:xfrm>
            <a:off x="10366795" y="0"/>
            <a:ext cx="838197" cy="1173707"/>
          </a:xfrm>
          <a:prstGeom prst="rect">
            <a:avLst/>
          </a:prstGeom>
          <a:solidFill>
            <a:schemeClr val="accent5">
              <a:lumMod val="20000"/>
              <a:lumOff val="80000"/>
            </a:schemeClr>
          </a:solidFill>
        </p:spPr>
        <p:txBody>
          <a:bodyPr wrap="square" rtlCol="0">
            <a:spAutoFit/>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161767654"/>
              </p:ext>
            </p:extLst>
          </p:nvPr>
        </p:nvGraphicFramePr>
        <p:xfrm>
          <a:off x="1097280" y="1276648"/>
          <a:ext cx="8395855" cy="5115008"/>
        </p:xfrm>
        <a:graphic>
          <a:graphicData uri="http://schemas.openxmlformats.org/drawingml/2006/table">
            <a:tbl>
              <a:tblPr firstRow="1" bandRow="1">
                <a:effectLst>
                  <a:innerShdw blurRad="114300">
                    <a:schemeClr val="accent5">
                      <a:lumMod val="75000"/>
                    </a:schemeClr>
                  </a:innerShdw>
                </a:effectLst>
                <a:tableStyleId>{5C22544A-7EE6-4342-B048-85BDC9FD1C3A}</a:tableStyleId>
              </a:tblPr>
              <a:tblGrid>
                <a:gridCol w="7589131">
                  <a:extLst>
                    <a:ext uri="{9D8B030D-6E8A-4147-A177-3AD203B41FA5}">
                      <a16:colId xmlns:a16="http://schemas.microsoft.com/office/drawing/2014/main" val="20000"/>
                    </a:ext>
                  </a:extLst>
                </a:gridCol>
                <a:gridCol w="806724">
                  <a:extLst>
                    <a:ext uri="{9D8B030D-6E8A-4147-A177-3AD203B41FA5}">
                      <a16:colId xmlns:a16="http://schemas.microsoft.com/office/drawing/2014/main" val="20001"/>
                    </a:ext>
                  </a:extLst>
                </a:gridCol>
              </a:tblGrid>
              <a:tr h="611218">
                <a:tc gridSpan="2">
                  <a:txBody>
                    <a:bodyPr/>
                    <a:lstStyle/>
                    <a:p>
                      <a:endParaRPr lang="en-US" sz="1500" dirty="0">
                        <a:solidFill>
                          <a:schemeClr val="bg1"/>
                        </a:solidFill>
                      </a:endParaRPr>
                    </a:p>
                    <a:p>
                      <a:pPr algn="ctr"/>
                      <a:r>
                        <a:rPr lang="en-US" sz="2000" dirty="0">
                          <a:solidFill>
                            <a:schemeClr val="tx1"/>
                          </a:solidFill>
                          <a:effectLst/>
                        </a:rPr>
                        <a:t>Table</a:t>
                      </a:r>
                      <a:r>
                        <a:rPr lang="en-US" sz="2000" baseline="0" dirty="0">
                          <a:solidFill>
                            <a:schemeClr val="tx1"/>
                          </a:solidFill>
                          <a:effectLst/>
                        </a:rPr>
                        <a:t> of Contents</a:t>
                      </a:r>
                    </a:p>
                  </a:txBody>
                  <a:tcPr marT="45721" marB="45721">
                    <a:solidFill>
                      <a:schemeClr val="accent5">
                        <a:lumMod val="60000"/>
                        <a:lumOff val="40000"/>
                      </a:schemeClr>
                    </a:solidFill>
                  </a:tcPr>
                </a:tc>
                <a:tc hMerge="1">
                  <a:txBody>
                    <a:bodyPr/>
                    <a:lstStyle/>
                    <a:p>
                      <a:endParaRPr lang="en-US" dirty="0"/>
                    </a:p>
                  </a:txBody>
                  <a:tcPr/>
                </a:tc>
                <a:extLst>
                  <a:ext uri="{0D108BD9-81ED-4DB2-BD59-A6C34878D82A}">
                    <a16:rowId xmlns:a16="http://schemas.microsoft.com/office/drawing/2014/main" val="10000"/>
                  </a:ext>
                </a:extLst>
              </a:tr>
              <a:tr h="301676">
                <a:tc>
                  <a:txBody>
                    <a:bodyPr/>
                    <a:lstStyle/>
                    <a:p>
                      <a:pPr algn="r"/>
                      <a:r>
                        <a:rPr lang="en-US" sz="1200" b="0" dirty="0">
                          <a:latin typeface="Century Gothic" panose="020B0502020202020204" pitchFamily="34" charset="0"/>
                        </a:rPr>
                        <a:t>Introduction</a:t>
                      </a:r>
                      <a:r>
                        <a:rPr lang="en-US" sz="1200" b="1" dirty="0">
                          <a:latin typeface="Century Gothic" panose="020B0502020202020204" pitchFamily="34" charset="0"/>
                        </a:rPr>
                        <a:t>  </a:t>
                      </a:r>
                    </a:p>
                  </a:txBody>
                  <a:tcPr marT="45721" marB="45721">
                    <a:solidFill>
                      <a:schemeClr val="bg1"/>
                    </a:solidFill>
                  </a:tcPr>
                </a:tc>
                <a:tc>
                  <a:txBody>
                    <a:bodyPr/>
                    <a:lstStyle/>
                    <a:p>
                      <a:r>
                        <a:rPr lang="en-US" sz="1200" dirty="0">
                          <a:latin typeface="Century Gothic" panose="020B0502020202020204" pitchFamily="34" charset="0"/>
                        </a:rPr>
                        <a:t>1</a:t>
                      </a:r>
                    </a:p>
                  </a:txBody>
                  <a:tcPr marT="45721" marB="45721">
                    <a:solidFill>
                      <a:schemeClr val="bg1"/>
                    </a:solidFill>
                  </a:tcPr>
                </a:tc>
                <a:extLst>
                  <a:ext uri="{0D108BD9-81ED-4DB2-BD59-A6C34878D82A}">
                    <a16:rowId xmlns:a16="http://schemas.microsoft.com/office/drawing/2014/main" val="10001"/>
                  </a:ext>
                </a:extLst>
              </a:tr>
              <a:tr h="301676">
                <a:tc gridSpan="2">
                  <a:txBody>
                    <a:bodyPr/>
                    <a:lstStyle/>
                    <a:p>
                      <a:pPr algn="r"/>
                      <a:r>
                        <a:rPr lang="en-US" sz="1250" b="1" dirty="0"/>
                        <a:t>System Configuration module</a:t>
                      </a:r>
                    </a:p>
                  </a:txBody>
                  <a:tcPr marT="45721" marB="45721">
                    <a:solidFill>
                      <a:schemeClr val="accent5">
                        <a:lumMod val="20000"/>
                        <a:lumOff val="80000"/>
                      </a:schemeClr>
                    </a:solidFill>
                  </a:tcPr>
                </a:tc>
                <a:tc hMerge="1">
                  <a:txBody>
                    <a:bodyPr/>
                    <a:lstStyle/>
                    <a:p>
                      <a:endParaRPr lang="en-US" sz="1250" b="1" dirty="0"/>
                    </a:p>
                  </a:txBody>
                  <a:tcPr marT="45721" marB="45721">
                    <a:solidFill>
                      <a:srgbClr val="FAFBE9"/>
                    </a:solidFill>
                  </a:tcPr>
                </a:tc>
                <a:extLst>
                  <a:ext uri="{0D108BD9-81ED-4DB2-BD59-A6C34878D82A}">
                    <a16:rowId xmlns:a16="http://schemas.microsoft.com/office/drawing/2014/main" val="10002"/>
                  </a:ext>
                </a:extLst>
              </a:tr>
              <a:tr h="301676">
                <a:tc>
                  <a:txBody>
                    <a:bodyPr/>
                    <a:lstStyle/>
                    <a:p>
                      <a:pPr algn="r"/>
                      <a:r>
                        <a:rPr lang="en-US" sz="1150" dirty="0"/>
                        <a:t>Setup VSPC Mail Ballot Label</a:t>
                      </a:r>
                    </a:p>
                  </a:txBody>
                  <a:tcPr marT="45721" marB="45721">
                    <a:solidFill>
                      <a:schemeClr val="bg1"/>
                    </a:solidFill>
                  </a:tcPr>
                </a:tc>
                <a:tc>
                  <a:txBody>
                    <a:bodyPr/>
                    <a:lstStyle/>
                    <a:p>
                      <a:r>
                        <a:rPr lang="en-US" sz="1150" b="0" dirty="0"/>
                        <a:t>2/3</a:t>
                      </a:r>
                    </a:p>
                  </a:txBody>
                  <a:tcPr marT="45721" marB="45721">
                    <a:solidFill>
                      <a:schemeClr val="bg1"/>
                    </a:solidFill>
                  </a:tcPr>
                </a:tc>
                <a:extLst>
                  <a:ext uri="{0D108BD9-81ED-4DB2-BD59-A6C34878D82A}">
                    <a16:rowId xmlns:a16="http://schemas.microsoft.com/office/drawing/2014/main" val="10003"/>
                  </a:ext>
                </a:extLst>
              </a:tr>
              <a:tr h="301676">
                <a:tc gridSpan="2">
                  <a:txBody>
                    <a:bodyPr/>
                    <a:lstStyle/>
                    <a:p>
                      <a:pPr algn="r"/>
                      <a:r>
                        <a:rPr lang="en-US" sz="1250" b="1" dirty="0"/>
                        <a:t>User Administration module</a:t>
                      </a:r>
                    </a:p>
                  </a:txBody>
                  <a:tcPr marT="45721" marB="45721">
                    <a:solidFill>
                      <a:schemeClr val="accent5">
                        <a:lumMod val="20000"/>
                        <a:lumOff val="80000"/>
                      </a:schemeClr>
                    </a:solidFill>
                  </a:tcPr>
                </a:tc>
                <a:tc hMerge="1">
                  <a:txBody>
                    <a:bodyPr/>
                    <a:lstStyle/>
                    <a:p>
                      <a:endParaRPr lang="en-US" sz="1250" b="1" dirty="0"/>
                    </a:p>
                  </a:txBody>
                  <a:tcPr marT="45721" marB="45721">
                    <a:solidFill>
                      <a:srgbClr val="FAFBE9"/>
                    </a:solidFill>
                  </a:tcPr>
                </a:tc>
                <a:extLst>
                  <a:ext uri="{0D108BD9-81ED-4DB2-BD59-A6C34878D82A}">
                    <a16:rowId xmlns:a16="http://schemas.microsoft.com/office/drawing/2014/main" val="10005"/>
                  </a:ext>
                </a:extLst>
              </a:tr>
              <a:tr h="301676">
                <a:tc>
                  <a:txBody>
                    <a:bodyPr/>
                    <a:lstStyle/>
                    <a:p>
                      <a:pPr algn="r"/>
                      <a:r>
                        <a:rPr lang="en-US" sz="1150" b="0" dirty="0"/>
                        <a:t>Assign VSPC Work Locations</a:t>
                      </a:r>
                    </a:p>
                  </a:txBody>
                  <a:tcPr marT="45721" marB="45721">
                    <a:solidFill>
                      <a:schemeClr val="bg1"/>
                    </a:solidFill>
                  </a:tcPr>
                </a:tc>
                <a:tc>
                  <a:txBody>
                    <a:bodyPr/>
                    <a:lstStyle/>
                    <a:p>
                      <a:r>
                        <a:rPr lang="en-US" sz="1150" dirty="0"/>
                        <a:t>4</a:t>
                      </a:r>
                    </a:p>
                  </a:txBody>
                  <a:tcPr marT="45721" marB="45721">
                    <a:solidFill>
                      <a:schemeClr val="bg1"/>
                    </a:solidFill>
                  </a:tcPr>
                </a:tc>
                <a:extLst>
                  <a:ext uri="{0D108BD9-81ED-4DB2-BD59-A6C34878D82A}">
                    <a16:rowId xmlns:a16="http://schemas.microsoft.com/office/drawing/2014/main" val="10006"/>
                  </a:ext>
                </a:extLst>
              </a:tr>
              <a:tr h="301676">
                <a:tc>
                  <a:txBody>
                    <a:bodyPr/>
                    <a:lstStyle/>
                    <a:p>
                      <a:pPr algn="r"/>
                      <a:r>
                        <a:rPr lang="en-US" sz="1150" dirty="0"/>
                        <a:t>Assign VSPC User Roles</a:t>
                      </a:r>
                    </a:p>
                  </a:txBody>
                  <a:tcPr marT="45721" marB="45721">
                    <a:solidFill>
                      <a:schemeClr val="bg1"/>
                    </a:solidFill>
                  </a:tcPr>
                </a:tc>
                <a:tc>
                  <a:txBody>
                    <a:bodyPr/>
                    <a:lstStyle/>
                    <a:p>
                      <a:r>
                        <a:rPr lang="en-US" sz="1150" b="0" dirty="0"/>
                        <a:t>5/6/7</a:t>
                      </a:r>
                    </a:p>
                  </a:txBody>
                  <a:tcPr marT="45721" marB="45721">
                    <a:solidFill>
                      <a:schemeClr val="bg1"/>
                    </a:solidFill>
                  </a:tcPr>
                </a:tc>
                <a:extLst>
                  <a:ext uri="{0D108BD9-81ED-4DB2-BD59-A6C34878D82A}">
                    <a16:rowId xmlns:a16="http://schemas.microsoft.com/office/drawing/2014/main" val="10007"/>
                  </a:ext>
                </a:extLst>
              </a:tr>
              <a:tr h="301676">
                <a:tc gridSpan="2">
                  <a:txBody>
                    <a:bodyPr/>
                    <a:lstStyle/>
                    <a:p>
                      <a:pPr algn="r"/>
                      <a:r>
                        <a:rPr lang="en-US" sz="1250" b="1" dirty="0"/>
                        <a:t>Chrome</a:t>
                      </a:r>
                    </a:p>
                  </a:txBody>
                  <a:tcPr marT="45721" marB="45721">
                    <a:solidFill>
                      <a:schemeClr val="accent5">
                        <a:lumMod val="20000"/>
                        <a:lumOff val="80000"/>
                      </a:schemeClr>
                    </a:solidFill>
                  </a:tcPr>
                </a:tc>
                <a:tc hMerge="1">
                  <a:txBody>
                    <a:bodyPr/>
                    <a:lstStyle/>
                    <a:p>
                      <a:endParaRPr lang="en-US" sz="1150" b="0" dirty="0"/>
                    </a:p>
                  </a:txBody>
                  <a:tcPr marT="45721" marB="45721">
                    <a:solidFill>
                      <a:schemeClr val="accent5">
                        <a:lumMod val="20000"/>
                        <a:lumOff val="80000"/>
                      </a:schemeClr>
                    </a:solidFill>
                  </a:tcPr>
                </a:tc>
                <a:extLst>
                  <a:ext uri="{0D108BD9-81ED-4DB2-BD59-A6C34878D82A}">
                    <a16:rowId xmlns:a16="http://schemas.microsoft.com/office/drawing/2014/main" val="10008"/>
                  </a:ext>
                </a:extLst>
              </a:tr>
              <a:tr h="301676">
                <a:tc>
                  <a:txBody>
                    <a:bodyPr/>
                    <a:lstStyle/>
                    <a:p>
                      <a:pPr algn="r"/>
                      <a:r>
                        <a:rPr lang="en-US" sz="1150" dirty="0"/>
                        <a:t>Add IE Extension for “Active X” in Chrome</a:t>
                      </a:r>
                    </a:p>
                  </a:txBody>
                  <a:tcPr marT="45721" marB="45721">
                    <a:solidFill>
                      <a:schemeClr val="bg1"/>
                    </a:solidFill>
                  </a:tcPr>
                </a:tc>
                <a:tc>
                  <a:txBody>
                    <a:bodyPr/>
                    <a:lstStyle/>
                    <a:p>
                      <a:r>
                        <a:rPr lang="en-US" sz="1150" b="0" dirty="0"/>
                        <a:t>8/9</a:t>
                      </a:r>
                    </a:p>
                  </a:txBody>
                  <a:tcPr marT="45721" marB="45721">
                    <a:solidFill>
                      <a:schemeClr val="bg1"/>
                    </a:solidFill>
                  </a:tcPr>
                </a:tc>
                <a:extLst>
                  <a:ext uri="{0D108BD9-81ED-4DB2-BD59-A6C34878D82A}">
                    <a16:rowId xmlns:a16="http://schemas.microsoft.com/office/drawing/2014/main" val="10009"/>
                  </a:ext>
                </a:extLst>
              </a:tr>
              <a:tr h="301676">
                <a:tc gridSpan="2">
                  <a:txBody>
                    <a:bodyPr/>
                    <a:lstStyle/>
                    <a:p>
                      <a:pPr algn="r"/>
                      <a:r>
                        <a:rPr lang="en-US" sz="1250" b="1" dirty="0"/>
                        <a:t>Control Panel</a:t>
                      </a:r>
                    </a:p>
                  </a:txBody>
                  <a:tcPr marT="45721" marB="45721">
                    <a:solidFill>
                      <a:schemeClr val="accent5">
                        <a:lumMod val="20000"/>
                        <a:lumOff val="80000"/>
                      </a:schemeClr>
                    </a:solidFill>
                  </a:tcPr>
                </a:tc>
                <a:tc hMerge="1">
                  <a:txBody>
                    <a:bodyPr/>
                    <a:lstStyle/>
                    <a:p>
                      <a:endParaRPr lang="en-US" sz="1150" b="0" dirty="0"/>
                    </a:p>
                  </a:txBody>
                  <a:tcPr marT="45721" marB="45721">
                    <a:solidFill>
                      <a:srgbClr val="FAFBE9"/>
                    </a:solidFill>
                  </a:tcPr>
                </a:tc>
                <a:extLst>
                  <a:ext uri="{0D108BD9-81ED-4DB2-BD59-A6C34878D82A}">
                    <a16:rowId xmlns:a16="http://schemas.microsoft.com/office/drawing/2014/main" val="10010"/>
                  </a:ext>
                </a:extLst>
              </a:tr>
              <a:tr h="301676">
                <a:tc>
                  <a:txBody>
                    <a:bodyPr/>
                    <a:lstStyle/>
                    <a:p>
                      <a:pPr algn="r"/>
                      <a:r>
                        <a:rPr lang="en-US" sz="1150" dirty="0">
                          <a:solidFill>
                            <a:schemeClr val="tx1"/>
                          </a:solidFill>
                        </a:rPr>
                        <a:t>Adjust VSPC</a:t>
                      </a:r>
                      <a:r>
                        <a:rPr lang="en-US" sz="1150" baseline="0" dirty="0">
                          <a:solidFill>
                            <a:schemeClr val="tx1"/>
                          </a:solidFill>
                        </a:rPr>
                        <a:t> Mail Ballot Label Printer Settings</a:t>
                      </a:r>
                      <a:endParaRPr lang="en-US" sz="1150" dirty="0">
                        <a:solidFill>
                          <a:schemeClr val="tx1"/>
                        </a:solidFill>
                      </a:endParaRPr>
                    </a:p>
                  </a:txBody>
                  <a:tcPr marT="45721" marB="45721">
                    <a:solidFill>
                      <a:schemeClr val="bg1"/>
                    </a:solidFill>
                  </a:tcPr>
                </a:tc>
                <a:tc>
                  <a:txBody>
                    <a:bodyPr/>
                    <a:lstStyle/>
                    <a:p>
                      <a:r>
                        <a:rPr lang="en-US" sz="1150" b="0" dirty="0">
                          <a:solidFill>
                            <a:schemeClr val="tx1"/>
                          </a:solidFill>
                        </a:rPr>
                        <a:t>10/11</a:t>
                      </a:r>
                    </a:p>
                  </a:txBody>
                  <a:tcPr marT="45721" marB="45721">
                    <a:solidFill>
                      <a:schemeClr val="bg1"/>
                    </a:solidFill>
                  </a:tcPr>
                </a:tc>
                <a:extLst>
                  <a:ext uri="{0D108BD9-81ED-4DB2-BD59-A6C34878D82A}">
                    <a16:rowId xmlns:a16="http://schemas.microsoft.com/office/drawing/2014/main" val="10011"/>
                  </a:ext>
                </a:extLst>
              </a:tr>
              <a:tr h="301676">
                <a:tc>
                  <a:txBody>
                    <a:bodyPr/>
                    <a:lstStyle/>
                    <a:p>
                      <a:pPr algn="r"/>
                      <a:r>
                        <a:rPr lang="en-US" sz="1150" dirty="0"/>
                        <a:t>Turn Off Pop-Up Blockers</a:t>
                      </a:r>
                    </a:p>
                  </a:txBody>
                  <a:tcPr marT="45721" marB="45721">
                    <a:solidFill>
                      <a:schemeClr val="bg1"/>
                    </a:solidFill>
                  </a:tcPr>
                </a:tc>
                <a:tc>
                  <a:txBody>
                    <a:bodyPr/>
                    <a:lstStyle/>
                    <a:p>
                      <a:r>
                        <a:rPr lang="en-US" sz="1150" b="0" dirty="0"/>
                        <a:t>12</a:t>
                      </a:r>
                    </a:p>
                  </a:txBody>
                  <a:tcPr marT="45721" marB="45721">
                    <a:solidFill>
                      <a:schemeClr val="bg1"/>
                    </a:solidFill>
                  </a:tcPr>
                </a:tc>
                <a:extLst>
                  <a:ext uri="{0D108BD9-81ED-4DB2-BD59-A6C34878D82A}">
                    <a16:rowId xmlns:a16="http://schemas.microsoft.com/office/drawing/2014/main" val="10012"/>
                  </a:ext>
                </a:extLst>
              </a:tr>
              <a:tr h="301676">
                <a:tc gridSpan="2">
                  <a:txBody>
                    <a:bodyPr/>
                    <a:lstStyle/>
                    <a:p>
                      <a:pPr algn="r"/>
                      <a:r>
                        <a:rPr lang="en-US" sz="1250" b="1" dirty="0"/>
                        <a:t>Manage Voter Credit</a:t>
                      </a:r>
                    </a:p>
                  </a:txBody>
                  <a:tcPr marT="45721" marB="45721">
                    <a:solidFill>
                      <a:schemeClr val="accent5">
                        <a:lumMod val="20000"/>
                        <a:lumOff val="80000"/>
                      </a:schemeClr>
                    </a:solidFill>
                  </a:tcPr>
                </a:tc>
                <a:tc hMerge="1">
                  <a:txBody>
                    <a:bodyPr/>
                    <a:lstStyle/>
                    <a:p>
                      <a:endParaRPr lang="en-US" sz="1150" b="0" dirty="0"/>
                    </a:p>
                  </a:txBody>
                  <a:tcPr marT="45721" marB="45721">
                    <a:solidFill>
                      <a:srgbClr val="FAFBE9"/>
                    </a:solidFill>
                  </a:tcPr>
                </a:tc>
                <a:extLst>
                  <a:ext uri="{0D108BD9-81ED-4DB2-BD59-A6C34878D82A}">
                    <a16:rowId xmlns:a16="http://schemas.microsoft.com/office/drawing/2014/main" val="10014"/>
                  </a:ext>
                </a:extLst>
              </a:tr>
              <a:tr h="301676">
                <a:tc>
                  <a:txBody>
                    <a:bodyPr/>
                    <a:lstStyle/>
                    <a:p>
                      <a:pPr algn="r"/>
                      <a:r>
                        <a:rPr lang="en-US" sz="1150" dirty="0"/>
                        <a:t>Change “Vote Date” and “Sent Date”</a:t>
                      </a:r>
                    </a:p>
                  </a:txBody>
                  <a:tcPr marT="45721" marB="45721">
                    <a:solidFill>
                      <a:schemeClr val="bg1"/>
                    </a:solidFill>
                  </a:tcPr>
                </a:tc>
                <a:tc>
                  <a:txBody>
                    <a:bodyPr/>
                    <a:lstStyle/>
                    <a:p>
                      <a:r>
                        <a:rPr lang="en-US" sz="1150" b="0" dirty="0"/>
                        <a:t>14</a:t>
                      </a:r>
                    </a:p>
                  </a:txBody>
                  <a:tcPr marT="45721" marB="45721">
                    <a:solidFill>
                      <a:schemeClr val="bg1"/>
                    </a:solidFill>
                  </a:tcPr>
                </a:tc>
                <a:extLst>
                  <a:ext uri="{0D108BD9-81ED-4DB2-BD59-A6C34878D82A}">
                    <a16:rowId xmlns:a16="http://schemas.microsoft.com/office/drawing/2014/main" val="10015"/>
                  </a:ext>
                </a:extLst>
              </a:tr>
              <a:tr h="301676">
                <a:tc>
                  <a:txBody>
                    <a:bodyPr/>
                    <a:lstStyle/>
                    <a:p>
                      <a:pPr algn="r"/>
                      <a:r>
                        <a:rPr lang="en-US" sz="1150" dirty="0"/>
                        <a:t>Reactivate</a:t>
                      </a:r>
                      <a:r>
                        <a:rPr lang="en-US" sz="1150" baseline="0" dirty="0"/>
                        <a:t> </a:t>
                      </a:r>
                      <a:r>
                        <a:rPr lang="en-US" sz="1150" dirty="0"/>
                        <a:t>Ballot</a:t>
                      </a:r>
                    </a:p>
                  </a:txBody>
                  <a:tcPr marT="45721" marB="45721">
                    <a:solidFill>
                      <a:schemeClr val="bg1"/>
                    </a:solidFill>
                  </a:tcPr>
                </a:tc>
                <a:tc>
                  <a:txBody>
                    <a:bodyPr/>
                    <a:lstStyle/>
                    <a:p>
                      <a:r>
                        <a:rPr lang="en-US" sz="1150" b="0" dirty="0"/>
                        <a:t>15</a:t>
                      </a:r>
                    </a:p>
                  </a:txBody>
                  <a:tcPr marT="45721" marB="45721">
                    <a:solidFill>
                      <a:schemeClr val="bg1"/>
                    </a:solidFill>
                  </a:tcPr>
                </a:tc>
                <a:extLst>
                  <a:ext uri="{0D108BD9-81ED-4DB2-BD59-A6C34878D82A}">
                    <a16:rowId xmlns:a16="http://schemas.microsoft.com/office/drawing/2014/main" val="10016"/>
                  </a:ext>
                </a:extLst>
              </a:tr>
              <a:tr h="260887">
                <a:tc>
                  <a:txBody>
                    <a:bodyPr/>
                    <a:lstStyle/>
                    <a:p>
                      <a:pPr algn="r"/>
                      <a:r>
                        <a:rPr lang="en-US" sz="1150" dirty="0"/>
                        <a:t>Remove Vote Credit</a:t>
                      </a:r>
                    </a:p>
                  </a:txBody>
                  <a:tcPr marT="45721" marB="45721">
                    <a:solidFill>
                      <a:schemeClr val="bg1"/>
                    </a:solidFill>
                  </a:tcPr>
                </a:tc>
                <a:tc>
                  <a:txBody>
                    <a:bodyPr/>
                    <a:lstStyle/>
                    <a:p>
                      <a:r>
                        <a:rPr lang="en-US" sz="1150" b="0" dirty="0"/>
                        <a:t>16</a:t>
                      </a:r>
                    </a:p>
                  </a:txBody>
                  <a:tcPr marT="45721" marB="45721">
                    <a:solidFill>
                      <a:schemeClr val="bg1"/>
                    </a:solidFill>
                  </a:tcPr>
                </a:tc>
                <a:extLst>
                  <a:ext uri="{0D108BD9-81ED-4DB2-BD59-A6C34878D82A}">
                    <a16:rowId xmlns:a16="http://schemas.microsoft.com/office/drawing/2014/main" val="10017"/>
                  </a:ext>
                </a:extLst>
              </a:tr>
            </a:tbl>
          </a:graphicData>
        </a:graphic>
      </p:graphicFrame>
      <p:sp>
        <p:nvSpPr>
          <p:cNvPr id="2" name="Date Placeholder 1"/>
          <p:cNvSpPr>
            <a:spLocks noGrp="1"/>
          </p:cNvSpPr>
          <p:nvPr>
            <p:ph type="dt" sz="half" idx="10"/>
          </p:nvPr>
        </p:nvSpPr>
        <p:spPr/>
        <p:txBody>
          <a:bodyPr/>
          <a:lstStyle/>
          <a:p>
            <a:r>
              <a:rPr lang="en-US">
                <a:solidFill>
                  <a:schemeClr val="tx1"/>
                </a:solidFill>
              </a:rPr>
              <a:t>9/16/2021</a:t>
            </a:r>
            <a:endParaRPr lang="en-US" dirty="0">
              <a:solidFill>
                <a:schemeClr val="tx1"/>
              </a:solidFill>
            </a:endParaRPr>
          </a:p>
        </p:txBody>
      </p:sp>
    </p:spTree>
    <p:extLst>
      <p:ext uri="{BB962C8B-B14F-4D97-AF65-F5344CB8AC3E}">
        <p14:creationId xmlns:p14="http://schemas.microsoft.com/office/powerpoint/2010/main" val="3701938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636" y="506125"/>
            <a:ext cx="4351023" cy="570381"/>
          </a:xfrm>
        </p:spPr>
        <p:txBody>
          <a:bodyPr/>
          <a:lstStyle/>
          <a:p>
            <a:r>
              <a:rPr lang="en-US" sz="2500" b="1" dirty="0">
                <a:solidFill>
                  <a:schemeClr val="bg1"/>
                </a:solidFill>
              </a:rPr>
              <a:t>Introduction</a:t>
            </a:r>
            <a:endParaRPr lang="en-US" sz="2500" dirty="0"/>
          </a:p>
        </p:txBody>
      </p:sp>
      <p:sp>
        <p:nvSpPr>
          <p:cNvPr id="5" name="Date Placeholder 4"/>
          <p:cNvSpPr>
            <a:spLocks noGrp="1"/>
          </p:cNvSpPr>
          <p:nvPr>
            <p:ph type="dt" sz="half" idx="10"/>
          </p:nvPr>
        </p:nvSpPr>
        <p:spPr/>
        <p:txBody>
          <a:bodyPr/>
          <a:lstStyle/>
          <a:p>
            <a:r>
              <a:rPr lang="en-US">
                <a:solidFill>
                  <a:schemeClr val="tx1"/>
                </a:solidFill>
              </a:rPr>
              <a:t>9/16/2021</a:t>
            </a:r>
            <a:endParaRPr lang="en-US" dirty="0">
              <a:solidFill>
                <a:schemeClr val="tx1"/>
              </a:solidFill>
            </a:endParaRPr>
          </a:p>
        </p:txBody>
      </p:sp>
      <p:sp>
        <p:nvSpPr>
          <p:cNvPr id="3" name="TextBox 2"/>
          <p:cNvSpPr txBox="1"/>
          <p:nvPr/>
        </p:nvSpPr>
        <p:spPr>
          <a:xfrm>
            <a:off x="10366795" y="0"/>
            <a:ext cx="838198" cy="1181100"/>
          </a:xfrm>
          <a:prstGeom prst="rect">
            <a:avLst/>
          </a:prstGeom>
          <a:solidFill>
            <a:schemeClr val="accent5">
              <a:lumMod val="20000"/>
              <a:lumOff val="80000"/>
            </a:schemeClr>
          </a:solidFill>
        </p:spPr>
        <p:txBody>
          <a:bodyPr wrap="square" rtlCol="0">
            <a:spAutoFit/>
          </a:bodyPr>
          <a:lstStyle/>
          <a:p>
            <a:endParaRPr lang="en-US" dirty="0"/>
          </a:p>
        </p:txBody>
      </p:sp>
      <p:sp>
        <p:nvSpPr>
          <p:cNvPr id="8" name="TextBox 7"/>
          <p:cNvSpPr txBox="1"/>
          <p:nvPr/>
        </p:nvSpPr>
        <p:spPr>
          <a:xfrm>
            <a:off x="10366795" y="625020"/>
            <a:ext cx="838198" cy="523220"/>
          </a:xfrm>
          <a:prstGeom prst="rect">
            <a:avLst/>
          </a:prstGeom>
          <a:noFill/>
        </p:spPr>
        <p:txBody>
          <a:bodyPr wrap="square" rtlCol="0">
            <a:spAutoFit/>
          </a:bodyPr>
          <a:lstStyle/>
          <a:p>
            <a:pPr algn="ctr"/>
            <a:r>
              <a:rPr lang="en-US" sz="2800" b="1" dirty="0"/>
              <a:t>1</a:t>
            </a:r>
          </a:p>
        </p:txBody>
      </p:sp>
      <p:sp>
        <p:nvSpPr>
          <p:cNvPr id="11" name="TextBox 10"/>
          <p:cNvSpPr txBox="1"/>
          <p:nvPr/>
        </p:nvSpPr>
        <p:spPr>
          <a:xfrm>
            <a:off x="494636" y="1375329"/>
            <a:ext cx="5960270" cy="2370392"/>
          </a:xfrm>
          <a:prstGeom prst="rect">
            <a:avLst/>
          </a:prstGeom>
          <a:noFill/>
        </p:spPr>
        <p:txBody>
          <a:bodyPr wrap="square" rtlCol="0">
            <a:spAutoFit/>
          </a:bodyPr>
          <a:lstStyle/>
          <a:p>
            <a:r>
              <a:rPr lang="en-US" sz="1400" b="1" dirty="0">
                <a:solidFill>
                  <a:schemeClr val="bg1"/>
                </a:solidFill>
              </a:rPr>
              <a:t>There are several setup tasks that must be completed in SCORE Classic System Configuration and SCORE 3.0 User Management application before election staff can access </a:t>
            </a:r>
            <a:r>
              <a:rPr lang="en-US" sz="1400" b="1" dirty="0" err="1">
                <a:solidFill>
                  <a:schemeClr val="bg1"/>
                </a:solidFill>
              </a:rPr>
              <a:t>ePollbook</a:t>
            </a:r>
            <a:r>
              <a:rPr lang="en-US" sz="1400" b="1" dirty="0">
                <a:solidFill>
                  <a:schemeClr val="bg1"/>
                </a:solidFill>
              </a:rPr>
              <a:t>. </a:t>
            </a:r>
          </a:p>
          <a:p>
            <a:endParaRPr lang="en-US" sz="1400" b="1" dirty="0">
              <a:solidFill>
                <a:schemeClr val="bg1"/>
              </a:solidFill>
            </a:endParaRPr>
          </a:p>
          <a:p>
            <a:endParaRPr lang="en-US" sz="800" b="1" dirty="0">
              <a:solidFill>
                <a:schemeClr val="bg1"/>
              </a:solidFill>
            </a:endParaRPr>
          </a:p>
          <a:p>
            <a:br>
              <a:rPr lang="en-US" sz="1400" b="1" dirty="0">
                <a:solidFill>
                  <a:srgbClr val="00B0F0"/>
                </a:solidFill>
              </a:rPr>
            </a:br>
            <a:endParaRPr lang="en-US" sz="1400" b="1" dirty="0">
              <a:solidFill>
                <a:srgbClr val="00B0F0"/>
              </a:solidFill>
            </a:endParaRPr>
          </a:p>
          <a:p>
            <a:endParaRPr lang="en-US" sz="1401" b="1" dirty="0">
              <a:solidFill>
                <a:schemeClr val="bg1"/>
              </a:solidFill>
            </a:endParaRPr>
          </a:p>
          <a:p>
            <a:r>
              <a:rPr lang="en-US" sz="1401" b="1" dirty="0">
                <a:solidFill>
                  <a:schemeClr val="bg1"/>
                </a:solidFill>
              </a:rPr>
              <a:t>             </a:t>
            </a:r>
            <a:r>
              <a:rPr lang="en-US" sz="1400" b="1" dirty="0">
                <a:solidFill>
                  <a:schemeClr val="bg1"/>
                </a:solidFill>
              </a:rPr>
              <a:t>By the end of this Administrative Guide, you will be able to</a:t>
            </a:r>
            <a:r>
              <a:rPr lang="en-US" sz="1401" b="1" dirty="0">
                <a:solidFill>
                  <a:schemeClr val="bg1"/>
                </a:solidFill>
              </a:rPr>
              <a:t>:</a:t>
            </a:r>
          </a:p>
          <a:p>
            <a:endParaRPr lang="en-US" sz="1401" b="1" dirty="0">
              <a:solidFill>
                <a:schemeClr val="bg1"/>
              </a:solidFill>
            </a:endParaRPr>
          </a:p>
          <a:p>
            <a:endParaRPr lang="en-US" sz="1401" b="1" dirty="0">
              <a:solidFill>
                <a:schemeClr val="bg1"/>
              </a:solidFill>
            </a:endParaRPr>
          </a:p>
        </p:txBody>
      </p:sp>
      <p:sp>
        <p:nvSpPr>
          <p:cNvPr id="12" name="Right Arrow 11"/>
          <p:cNvSpPr/>
          <p:nvPr/>
        </p:nvSpPr>
        <p:spPr>
          <a:xfrm>
            <a:off x="1224264" y="3325091"/>
            <a:ext cx="5116755" cy="314036"/>
          </a:xfrm>
          <a:prstGeom prst="rightArrow">
            <a:avLst/>
          </a:prstGeom>
          <a:solidFill>
            <a:srgbClr val="FDFCE3"/>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TextBox 13"/>
          <p:cNvSpPr txBox="1"/>
          <p:nvPr/>
        </p:nvSpPr>
        <p:spPr>
          <a:xfrm>
            <a:off x="6454906" y="3197158"/>
            <a:ext cx="5153025" cy="1938992"/>
          </a:xfrm>
          <a:prstGeom prst="rect">
            <a:avLst/>
          </a:prstGeom>
          <a:noFill/>
        </p:spPr>
        <p:txBody>
          <a:bodyPr wrap="square" rtlCol="0">
            <a:spAutoFit/>
          </a:bodyPr>
          <a:lstStyle/>
          <a:p>
            <a:pPr marL="285750" indent="-285750">
              <a:buFont typeface="Wingdings" panose="05000000000000000000" pitchFamily="2" charset="2"/>
              <a:buChar char="q"/>
            </a:pPr>
            <a:r>
              <a:rPr lang="en-US" sz="1200" dirty="0"/>
              <a:t>Setup a VSPC Mail Ballot Label</a:t>
            </a:r>
          </a:p>
          <a:p>
            <a:pPr marL="285750" indent="-285750">
              <a:buFont typeface="Wingdings" panose="05000000000000000000" pitchFamily="2" charset="2"/>
              <a:buChar char="q"/>
            </a:pPr>
            <a:endParaRPr lang="en-US" sz="1200" dirty="0"/>
          </a:p>
          <a:p>
            <a:pPr marL="285750" indent="-285750">
              <a:buFont typeface="Wingdings" panose="05000000000000000000" pitchFamily="2" charset="2"/>
              <a:buChar char="q"/>
            </a:pPr>
            <a:r>
              <a:rPr lang="en-US" sz="1200" dirty="0"/>
              <a:t>Assign VSPC work location and user roles</a:t>
            </a:r>
          </a:p>
          <a:p>
            <a:endParaRPr lang="en-US" sz="1200" dirty="0"/>
          </a:p>
          <a:p>
            <a:pPr marL="285750" indent="-285750">
              <a:buFont typeface="Wingdings" panose="05000000000000000000" pitchFamily="2" charset="2"/>
              <a:buChar char="q"/>
            </a:pPr>
            <a:r>
              <a:rPr lang="en-US" sz="1200" dirty="0"/>
              <a:t>Enable ActiveX using IE extension in Chrome (Only required if using the Ballot-On-Demand Printer)</a:t>
            </a:r>
          </a:p>
          <a:p>
            <a:pPr marL="285750" indent="-285750">
              <a:buFont typeface="Wingdings" panose="05000000000000000000" pitchFamily="2" charset="2"/>
              <a:buChar char="q"/>
            </a:pPr>
            <a:endParaRPr lang="en-US" sz="1200" dirty="0"/>
          </a:p>
          <a:p>
            <a:pPr marL="285750" indent="-285750">
              <a:buFont typeface="Wingdings" panose="05000000000000000000" pitchFamily="2" charset="2"/>
              <a:buChar char="q"/>
            </a:pPr>
            <a:r>
              <a:rPr lang="en-US" sz="1200" dirty="0"/>
              <a:t>Adjust VSPC Mail Ballot Label printer settings</a:t>
            </a:r>
          </a:p>
          <a:p>
            <a:endParaRPr lang="en-US" sz="1200" dirty="0"/>
          </a:p>
          <a:p>
            <a:pPr marL="285750" indent="-285750">
              <a:buFont typeface="Wingdings" panose="05000000000000000000" pitchFamily="2" charset="2"/>
              <a:buChar char="q"/>
            </a:pPr>
            <a:r>
              <a:rPr lang="en-US" sz="1200" dirty="0"/>
              <a:t>Manage vote credit</a:t>
            </a:r>
          </a:p>
        </p:txBody>
      </p:sp>
    </p:spTree>
    <p:extLst>
      <p:ext uri="{BB962C8B-B14F-4D97-AF65-F5344CB8AC3E}">
        <p14:creationId xmlns:p14="http://schemas.microsoft.com/office/powerpoint/2010/main" val="1651255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929" y="590550"/>
            <a:ext cx="9326286" cy="812615"/>
          </a:xfrm>
        </p:spPr>
        <p:txBody>
          <a:bodyPr/>
          <a:lstStyle/>
          <a:p>
            <a:r>
              <a:rPr lang="en-US" sz="2500" b="1" u="sng" dirty="0">
                <a:solidFill>
                  <a:schemeClr val="bg1"/>
                </a:solidFill>
              </a:rPr>
              <a:t>For a Primary Election</a:t>
            </a:r>
            <a:br>
              <a:rPr lang="en-US" sz="2500" b="1" dirty="0">
                <a:solidFill>
                  <a:schemeClr val="bg1"/>
                </a:solidFill>
              </a:rPr>
            </a:br>
            <a:r>
              <a:rPr lang="en-US" sz="2500" b="1" dirty="0">
                <a:solidFill>
                  <a:schemeClr val="bg1"/>
                </a:solidFill>
              </a:rPr>
              <a:t>		State Created VSPC Mail Ballot Label Setup</a:t>
            </a:r>
            <a:endParaRPr lang="en-US" sz="2500" dirty="0">
              <a:solidFill>
                <a:schemeClr val="bg1"/>
              </a:solidFill>
            </a:endParaRPr>
          </a:p>
        </p:txBody>
      </p:sp>
      <p:sp>
        <p:nvSpPr>
          <p:cNvPr id="6" name="Date Placeholder 5"/>
          <p:cNvSpPr>
            <a:spLocks noGrp="1"/>
          </p:cNvSpPr>
          <p:nvPr>
            <p:ph type="dt" sz="half" idx="10"/>
          </p:nvPr>
        </p:nvSpPr>
        <p:spPr/>
        <p:txBody>
          <a:bodyPr/>
          <a:lstStyle/>
          <a:p>
            <a:r>
              <a:rPr lang="en-US">
                <a:solidFill>
                  <a:schemeClr val="tx1"/>
                </a:solidFill>
              </a:rPr>
              <a:t>9/16/2021</a:t>
            </a:r>
            <a:endParaRPr lang="en-US" dirty="0">
              <a:solidFill>
                <a:schemeClr val="tx1"/>
              </a:solidFill>
            </a:endParaRPr>
          </a:p>
        </p:txBody>
      </p:sp>
      <p:sp>
        <p:nvSpPr>
          <p:cNvPr id="3" name="TextBox 2"/>
          <p:cNvSpPr txBox="1"/>
          <p:nvPr/>
        </p:nvSpPr>
        <p:spPr>
          <a:xfrm>
            <a:off x="10366795" y="0"/>
            <a:ext cx="838198" cy="1181100"/>
          </a:xfrm>
          <a:prstGeom prst="rect">
            <a:avLst/>
          </a:prstGeom>
          <a:solidFill>
            <a:schemeClr val="accent5">
              <a:lumMod val="20000"/>
              <a:lumOff val="80000"/>
            </a:schemeClr>
          </a:solidFill>
        </p:spPr>
        <p:txBody>
          <a:bodyPr wrap="square" rtlCol="0">
            <a:spAutoFit/>
          </a:bodyPr>
          <a:lstStyle/>
          <a:p>
            <a:endParaRPr lang="en-US" dirty="0"/>
          </a:p>
        </p:txBody>
      </p:sp>
      <p:sp>
        <p:nvSpPr>
          <p:cNvPr id="5" name="TextBox 4"/>
          <p:cNvSpPr txBox="1"/>
          <p:nvPr/>
        </p:nvSpPr>
        <p:spPr>
          <a:xfrm>
            <a:off x="325037" y="2225948"/>
            <a:ext cx="4563487" cy="3985706"/>
          </a:xfrm>
          <a:prstGeom prst="rect">
            <a:avLst/>
          </a:prstGeom>
          <a:noFill/>
        </p:spPr>
        <p:txBody>
          <a:bodyPr wrap="square" rtlCol="0">
            <a:spAutoFit/>
          </a:bodyPr>
          <a:lstStyle/>
          <a:p>
            <a:endParaRPr lang="en-US" sz="1150" dirty="0"/>
          </a:p>
          <a:p>
            <a:pPr marL="228600" indent="-228600">
              <a:buAutoNum type="arabicPeriod"/>
            </a:pPr>
            <a:r>
              <a:rPr lang="en-US" sz="1150" dirty="0"/>
              <a:t>In SCORE Classic, open the </a:t>
            </a:r>
            <a:r>
              <a:rPr lang="en-US" sz="1150" b="1" dirty="0"/>
              <a:t>System Configuration </a:t>
            </a:r>
            <a:r>
              <a:rPr lang="en-US" sz="1150" dirty="0"/>
              <a:t>module</a:t>
            </a:r>
          </a:p>
          <a:p>
            <a:pPr marL="228600" indent="-228600">
              <a:buAutoNum type="arabicPeriod"/>
            </a:pPr>
            <a:endParaRPr lang="en-US" sz="1150" dirty="0"/>
          </a:p>
          <a:p>
            <a:pPr marL="227013" indent="-227013"/>
            <a:r>
              <a:rPr lang="en-US" sz="1150" dirty="0"/>
              <a:t>2.   Select County Configuration &gt; County Parameters</a:t>
            </a:r>
          </a:p>
          <a:p>
            <a:pPr marL="228600" indent="-228600"/>
            <a:endParaRPr lang="en-US" sz="1150" dirty="0"/>
          </a:p>
          <a:p>
            <a:pPr marL="228600" indent="-228600">
              <a:buAutoNum type="arabicPeriod" startAt="3"/>
            </a:pPr>
            <a:r>
              <a:rPr lang="en-US" sz="1150" dirty="0"/>
              <a:t>Use the drop-down arrow to select your </a:t>
            </a:r>
            <a:r>
              <a:rPr lang="en-US" sz="1150" b="1" dirty="0"/>
              <a:t>VSPC Mail Ballot Label – State </a:t>
            </a:r>
            <a:r>
              <a:rPr lang="en-US" sz="1150" b="1" dirty="0" err="1"/>
              <a:t>Dymo</a:t>
            </a:r>
            <a:r>
              <a:rPr lang="en-US" sz="1150" b="1" dirty="0"/>
              <a:t> 30256 </a:t>
            </a:r>
            <a:r>
              <a:rPr lang="en-US" sz="1150" dirty="0"/>
              <a:t>(If this larger label is not used packet information will not be displayed)</a:t>
            </a:r>
          </a:p>
          <a:p>
            <a:endParaRPr lang="en-US" sz="1150" dirty="0"/>
          </a:p>
          <a:p>
            <a:pPr marL="860425" indent="-860425"/>
            <a:r>
              <a:rPr lang="en-US" sz="1150" dirty="0">
                <a:solidFill>
                  <a:srgbClr val="FF0000"/>
                </a:solidFill>
              </a:rPr>
              <a:t>      </a:t>
            </a:r>
            <a:r>
              <a:rPr lang="en-US" sz="1150" b="1" dirty="0">
                <a:solidFill>
                  <a:srgbClr val="006600"/>
                </a:solidFill>
              </a:rPr>
              <a:t>Note 1:</a:t>
            </a:r>
            <a:r>
              <a:rPr lang="en-US" sz="1150" b="1" dirty="0"/>
              <a:t>   </a:t>
            </a:r>
            <a:r>
              <a:rPr lang="en-US" sz="1150" dirty="0"/>
              <a:t>If you do not select a Mail Ballot Label, then </a:t>
            </a:r>
            <a:r>
              <a:rPr lang="en-US" sz="1150" dirty="0" err="1"/>
              <a:t>ePollbook</a:t>
            </a:r>
            <a:r>
              <a:rPr lang="en-US" sz="1150" dirty="0"/>
              <a:t> will default to the SCORE Ballot Label. </a:t>
            </a:r>
          </a:p>
          <a:p>
            <a:pPr marL="860425" indent="-860425"/>
            <a:r>
              <a:rPr lang="en-US" sz="1150" dirty="0">
                <a:solidFill>
                  <a:srgbClr val="FF0000"/>
                </a:solidFill>
              </a:rPr>
              <a:t>      </a:t>
            </a:r>
            <a:r>
              <a:rPr lang="en-US" sz="1150" b="1" dirty="0">
                <a:solidFill>
                  <a:srgbClr val="006600"/>
                </a:solidFill>
              </a:rPr>
              <a:t>Note 2:</a:t>
            </a:r>
            <a:r>
              <a:rPr lang="en-US" sz="1150" b="1" dirty="0">
                <a:solidFill>
                  <a:srgbClr val="FF0000"/>
                </a:solidFill>
              </a:rPr>
              <a:t>   </a:t>
            </a:r>
            <a:r>
              <a:rPr lang="en-US" sz="1150" dirty="0"/>
              <a:t>In-Person Paper and In-Person DRE (BMD) labels are hard-coded in </a:t>
            </a:r>
            <a:r>
              <a:rPr lang="en-US" sz="1150" dirty="0" err="1"/>
              <a:t>ePollbook</a:t>
            </a:r>
            <a:r>
              <a:rPr lang="en-US" sz="1150" dirty="0"/>
              <a:t>, so there is no setup needed for in-person labels.</a:t>
            </a:r>
          </a:p>
          <a:p>
            <a:endParaRPr lang="en-US" sz="1150" dirty="0"/>
          </a:p>
          <a:p>
            <a:pPr marL="228600" indent="-228600">
              <a:buAutoNum type="arabicPeriod" startAt="4"/>
            </a:pPr>
            <a:r>
              <a:rPr lang="en-US" sz="1150" dirty="0"/>
              <a:t>Click the </a:t>
            </a:r>
            <a:r>
              <a:rPr lang="en-US" sz="1150" b="1" dirty="0"/>
              <a:t>Save </a:t>
            </a:r>
            <a:r>
              <a:rPr lang="en-US" sz="1150" dirty="0"/>
              <a:t>button</a:t>
            </a:r>
          </a:p>
          <a:p>
            <a:endParaRPr lang="en-US" sz="1150" dirty="0"/>
          </a:p>
          <a:p>
            <a:r>
              <a:rPr lang="en-US" sz="1150" b="1" u="sng" dirty="0">
                <a:solidFill>
                  <a:srgbClr val="006600"/>
                </a:solidFill>
              </a:rPr>
              <a:t>VC Programmer is not supported</a:t>
            </a:r>
            <a:r>
              <a:rPr lang="en-US" sz="1150" dirty="0">
                <a:solidFill>
                  <a:srgbClr val="006600"/>
                </a:solidFill>
              </a:rPr>
              <a:t> - scroll down to locate and confirm that both “VC Programmer Filename” and “VC Programmer Folder Location” fields are blank, so you do not receive an error message when issuing in-person ballots. Then click the </a:t>
            </a:r>
            <a:r>
              <a:rPr lang="en-US" sz="1150" b="1" dirty="0">
                <a:solidFill>
                  <a:srgbClr val="006600"/>
                </a:solidFill>
              </a:rPr>
              <a:t>Close </a:t>
            </a:r>
            <a:r>
              <a:rPr lang="en-US" sz="1150" dirty="0">
                <a:solidFill>
                  <a:srgbClr val="006600"/>
                </a:solidFill>
              </a:rPr>
              <a:t>button to exit System Configuration.</a:t>
            </a:r>
          </a:p>
        </p:txBody>
      </p:sp>
      <p:sp>
        <p:nvSpPr>
          <p:cNvPr id="8" name="TextBox 7"/>
          <p:cNvSpPr txBox="1"/>
          <p:nvPr/>
        </p:nvSpPr>
        <p:spPr>
          <a:xfrm>
            <a:off x="10366795" y="625020"/>
            <a:ext cx="838198" cy="523220"/>
          </a:xfrm>
          <a:prstGeom prst="rect">
            <a:avLst/>
          </a:prstGeom>
          <a:noFill/>
        </p:spPr>
        <p:txBody>
          <a:bodyPr wrap="square" rtlCol="0">
            <a:spAutoFit/>
          </a:bodyPr>
          <a:lstStyle/>
          <a:p>
            <a:pPr algn="ctr"/>
            <a:r>
              <a:rPr lang="en-US" sz="2800" b="1" dirty="0"/>
              <a:t>2</a:t>
            </a:r>
          </a:p>
        </p:txBody>
      </p:sp>
      <p:pic>
        <p:nvPicPr>
          <p:cNvPr id="10" name="Picture 9"/>
          <p:cNvPicPr>
            <a:picLocks noChangeAspect="1"/>
          </p:cNvPicPr>
          <p:nvPr/>
        </p:nvPicPr>
        <p:blipFill>
          <a:blip r:embed="rId3"/>
          <a:stretch>
            <a:fillRect/>
          </a:stretch>
        </p:blipFill>
        <p:spPr>
          <a:xfrm>
            <a:off x="5466515" y="1543108"/>
            <a:ext cx="6011295" cy="4881408"/>
          </a:xfrm>
          <a:prstGeom prst="rect">
            <a:avLst/>
          </a:prstGeom>
        </p:spPr>
      </p:pic>
    </p:spTree>
    <p:extLst>
      <p:ext uri="{BB962C8B-B14F-4D97-AF65-F5344CB8AC3E}">
        <p14:creationId xmlns:p14="http://schemas.microsoft.com/office/powerpoint/2010/main" val="3102154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929" y="590550"/>
            <a:ext cx="8772371" cy="812615"/>
          </a:xfrm>
        </p:spPr>
        <p:txBody>
          <a:bodyPr/>
          <a:lstStyle/>
          <a:p>
            <a:r>
              <a:rPr lang="en-US" sz="2500" b="1" u="sng" dirty="0">
                <a:solidFill>
                  <a:schemeClr val="bg1"/>
                </a:solidFill>
              </a:rPr>
              <a:t>Elections Not a Primary</a:t>
            </a:r>
            <a:br>
              <a:rPr lang="en-US" sz="2500" b="1" dirty="0">
                <a:solidFill>
                  <a:schemeClr val="bg1"/>
                </a:solidFill>
              </a:rPr>
            </a:br>
            <a:r>
              <a:rPr lang="en-US" sz="2500" b="1" dirty="0">
                <a:solidFill>
                  <a:schemeClr val="bg1"/>
                </a:solidFill>
              </a:rPr>
              <a:t>		VSPC Mail Ballot Label Setup</a:t>
            </a:r>
            <a:endParaRPr lang="en-US" sz="2500" dirty="0">
              <a:solidFill>
                <a:schemeClr val="bg1"/>
              </a:solidFill>
            </a:endParaRPr>
          </a:p>
        </p:txBody>
      </p:sp>
      <p:sp>
        <p:nvSpPr>
          <p:cNvPr id="6" name="Date Placeholder 5"/>
          <p:cNvSpPr>
            <a:spLocks noGrp="1"/>
          </p:cNvSpPr>
          <p:nvPr>
            <p:ph type="dt" sz="half" idx="10"/>
          </p:nvPr>
        </p:nvSpPr>
        <p:spPr/>
        <p:txBody>
          <a:bodyPr/>
          <a:lstStyle/>
          <a:p>
            <a:r>
              <a:rPr lang="en-US">
                <a:solidFill>
                  <a:schemeClr val="tx1"/>
                </a:solidFill>
              </a:rPr>
              <a:t>9/16/2021</a:t>
            </a:r>
            <a:endParaRPr lang="en-US" dirty="0">
              <a:solidFill>
                <a:schemeClr val="tx1"/>
              </a:solidFill>
            </a:endParaRPr>
          </a:p>
        </p:txBody>
      </p:sp>
      <p:sp>
        <p:nvSpPr>
          <p:cNvPr id="3" name="TextBox 2"/>
          <p:cNvSpPr txBox="1"/>
          <p:nvPr/>
        </p:nvSpPr>
        <p:spPr>
          <a:xfrm>
            <a:off x="10366795" y="0"/>
            <a:ext cx="838198" cy="1181100"/>
          </a:xfrm>
          <a:prstGeom prst="rect">
            <a:avLst/>
          </a:prstGeom>
          <a:solidFill>
            <a:schemeClr val="accent5">
              <a:lumMod val="20000"/>
              <a:lumOff val="80000"/>
            </a:schemeClr>
          </a:solidFill>
        </p:spPr>
        <p:txBody>
          <a:bodyPr wrap="square" rtlCol="0">
            <a:spAutoFit/>
          </a:bodyPr>
          <a:lstStyle/>
          <a:p>
            <a:endParaRPr lang="en-US" dirty="0"/>
          </a:p>
        </p:txBody>
      </p:sp>
      <p:sp>
        <p:nvSpPr>
          <p:cNvPr id="5" name="TextBox 4"/>
          <p:cNvSpPr txBox="1"/>
          <p:nvPr/>
        </p:nvSpPr>
        <p:spPr>
          <a:xfrm>
            <a:off x="325036" y="2146817"/>
            <a:ext cx="4689580" cy="3985706"/>
          </a:xfrm>
          <a:prstGeom prst="rect">
            <a:avLst/>
          </a:prstGeom>
          <a:noFill/>
        </p:spPr>
        <p:txBody>
          <a:bodyPr wrap="square" rtlCol="0">
            <a:spAutoFit/>
          </a:bodyPr>
          <a:lstStyle/>
          <a:p>
            <a:endParaRPr lang="en-US" sz="1150" dirty="0"/>
          </a:p>
          <a:p>
            <a:pPr marL="228600" indent="-228600">
              <a:buAutoNum type="arabicPeriod"/>
            </a:pPr>
            <a:r>
              <a:rPr lang="en-US" sz="1150" dirty="0"/>
              <a:t>In SCORE Classic, open the </a:t>
            </a:r>
            <a:r>
              <a:rPr lang="en-US" sz="1150" b="1" dirty="0"/>
              <a:t>System Configuration </a:t>
            </a:r>
            <a:r>
              <a:rPr lang="en-US" sz="1150" dirty="0"/>
              <a:t>module</a:t>
            </a:r>
          </a:p>
          <a:p>
            <a:pPr marL="228600" indent="-228600">
              <a:buAutoNum type="arabicPeriod"/>
            </a:pPr>
            <a:endParaRPr lang="en-US" sz="1150" dirty="0"/>
          </a:p>
          <a:p>
            <a:pPr marL="227013" indent="-227013"/>
            <a:r>
              <a:rPr lang="en-US" sz="1150" dirty="0"/>
              <a:t>2.   Select County Configuration &gt; County Parameters</a:t>
            </a:r>
          </a:p>
          <a:p>
            <a:pPr marL="228600" indent="-228600"/>
            <a:endParaRPr lang="en-US" sz="1150" dirty="0"/>
          </a:p>
          <a:p>
            <a:pPr marL="228600" indent="-228600">
              <a:buAutoNum type="arabicPeriod" startAt="3"/>
            </a:pPr>
            <a:r>
              <a:rPr lang="en-US" sz="1150" dirty="0"/>
              <a:t>Use the drop-down arrow to select the </a:t>
            </a:r>
            <a:r>
              <a:rPr lang="en-US" sz="1150" b="1" dirty="0"/>
              <a:t>Mail Ballot Label </a:t>
            </a:r>
            <a:r>
              <a:rPr lang="en-US" sz="1150" dirty="0"/>
              <a:t>your county chooses to use.</a:t>
            </a:r>
          </a:p>
          <a:p>
            <a:pPr marL="228600" indent="-228600">
              <a:buAutoNum type="arabicPeriod" startAt="3"/>
            </a:pPr>
            <a:endParaRPr lang="en-US" sz="1150" dirty="0"/>
          </a:p>
          <a:p>
            <a:pPr marL="860425" indent="-860425"/>
            <a:r>
              <a:rPr lang="en-US" sz="1150" dirty="0">
                <a:solidFill>
                  <a:srgbClr val="FF0000"/>
                </a:solidFill>
              </a:rPr>
              <a:t>      </a:t>
            </a:r>
            <a:r>
              <a:rPr lang="en-US" sz="1150" b="1" dirty="0">
                <a:solidFill>
                  <a:srgbClr val="006600"/>
                </a:solidFill>
              </a:rPr>
              <a:t>Note 1:</a:t>
            </a:r>
            <a:r>
              <a:rPr lang="en-US" sz="1150" b="1" dirty="0"/>
              <a:t>   </a:t>
            </a:r>
            <a:r>
              <a:rPr lang="en-US" sz="1150" dirty="0"/>
              <a:t>If you do not select a Mail Ballot Label, then </a:t>
            </a:r>
            <a:r>
              <a:rPr lang="en-US" sz="1150" dirty="0" err="1"/>
              <a:t>ePollbook</a:t>
            </a:r>
            <a:r>
              <a:rPr lang="en-US" sz="1150" dirty="0"/>
              <a:t> will default to the SCORE Ballot Label. </a:t>
            </a:r>
          </a:p>
          <a:p>
            <a:pPr marL="860425" indent="-860425"/>
            <a:r>
              <a:rPr lang="en-US" sz="1150" dirty="0">
                <a:solidFill>
                  <a:srgbClr val="FF0000"/>
                </a:solidFill>
              </a:rPr>
              <a:t>      </a:t>
            </a:r>
            <a:r>
              <a:rPr lang="en-US" sz="1150" b="1" dirty="0">
                <a:solidFill>
                  <a:srgbClr val="006600"/>
                </a:solidFill>
              </a:rPr>
              <a:t>Note 2:</a:t>
            </a:r>
            <a:r>
              <a:rPr lang="en-US" sz="1150" b="1" dirty="0">
                <a:solidFill>
                  <a:srgbClr val="FF0000"/>
                </a:solidFill>
              </a:rPr>
              <a:t>   </a:t>
            </a:r>
            <a:r>
              <a:rPr lang="en-US" sz="1150" dirty="0"/>
              <a:t>In-Person Paper and In-Person DRE (BMD) labels are     hard-coded in </a:t>
            </a:r>
            <a:r>
              <a:rPr lang="en-US" sz="1150" dirty="0" err="1"/>
              <a:t>ePollbook</a:t>
            </a:r>
            <a:r>
              <a:rPr lang="en-US" sz="1150" dirty="0"/>
              <a:t>, so there is no setup or selection needed for In-Person labels.</a:t>
            </a:r>
          </a:p>
          <a:p>
            <a:endParaRPr lang="en-US" sz="1150" dirty="0"/>
          </a:p>
          <a:p>
            <a:pPr marL="228600" indent="-228600">
              <a:buAutoNum type="arabicPeriod" startAt="4"/>
            </a:pPr>
            <a:r>
              <a:rPr lang="en-US" sz="1150" dirty="0"/>
              <a:t>Click the </a:t>
            </a:r>
            <a:r>
              <a:rPr lang="en-US" sz="1150" b="1" dirty="0"/>
              <a:t>Save </a:t>
            </a:r>
            <a:r>
              <a:rPr lang="en-US" sz="1150" dirty="0"/>
              <a:t>button</a:t>
            </a:r>
          </a:p>
          <a:p>
            <a:endParaRPr lang="en-US" sz="1150" dirty="0"/>
          </a:p>
          <a:p>
            <a:r>
              <a:rPr lang="en-US" sz="1150" b="1" u="sng" dirty="0">
                <a:solidFill>
                  <a:srgbClr val="006600"/>
                </a:solidFill>
              </a:rPr>
              <a:t>VC Programmer is not supported</a:t>
            </a:r>
            <a:r>
              <a:rPr lang="en-US" sz="1150" dirty="0">
                <a:solidFill>
                  <a:srgbClr val="006600"/>
                </a:solidFill>
              </a:rPr>
              <a:t> - scroll down to locate and confirm that both “VC Programmer Filename” and “VC Programmer Folder Location” fields are blank, so you do not receive an error message when issuing in-person ballots. Then click the </a:t>
            </a:r>
            <a:r>
              <a:rPr lang="en-US" sz="1150" b="1" dirty="0">
                <a:solidFill>
                  <a:srgbClr val="006600"/>
                </a:solidFill>
              </a:rPr>
              <a:t>Close </a:t>
            </a:r>
            <a:r>
              <a:rPr lang="en-US" sz="1150" dirty="0">
                <a:solidFill>
                  <a:srgbClr val="006600"/>
                </a:solidFill>
              </a:rPr>
              <a:t>button to exit System Configuration.</a:t>
            </a:r>
          </a:p>
          <a:p>
            <a:endParaRPr lang="en-US" sz="1150" dirty="0"/>
          </a:p>
        </p:txBody>
      </p:sp>
      <p:sp>
        <p:nvSpPr>
          <p:cNvPr id="8" name="TextBox 7"/>
          <p:cNvSpPr txBox="1"/>
          <p:nvPr/>
        </p:nvSpPr>
        <p:spPr>
          <a:xfrm>
            <a:off x="10366795" y="625020"/>
            <a:ext cx="838198" cy="523220"/>
          </a:xfrm>
          <a:prstGeom prst="rect">
            <a:avLst/>
          </a:prstGeom>
          <a:noFill/>
        </p:spPr>
        <p:txBody>
          <a:bodyPr wrap="square" rtlCol="0">
            <a:spAutoFit/>
          </a:bodyPr>
          <a:lstStyle/>
          <a:p>
            <a:pPr algn="ctr"/>
            <a:r>
              <a:rPr lang="en-US" sz="2800" b="1" dirty="0"/>
              <a:t>3</a:t>
            </a:r>
          </a:p>
        </p:txBody>
      </p:sp>
      <p:pic>
        <p:nvPicPr>
          <p:cNvPr id="10" name="Picture 9"/>
          <p:cNvPicPr>
            <a:picLocks noChangeAspect="1"/>
          </p:cNvPicPr>
          <p:nvPr/>
        </p:nvPicPr>
        <p:blipFill>
          <a:blip r:embed="rId3"/>
          <a:stretch>
            <a:fillRect/>
          </a:stretch>
        </p:blipFill>
        <p:spPr>
          <a:xfrm>
            <a:off x="5531414" y="1436025"/>
            <a:ext cx="6111945" cy="4955631"/>
          </a:xfrm>
          <a:prstGeom prst="rect">
            <a:avLst/>
          </a:prstGeom>
        </p:spPr>
      </p:pic>
    </p:spTree>
    <p:extLst>
      <p:ext uri="{BB962C8B-B14F-4D97-AF65-F5344CB8AC3E}">
        <p14:creationId xmlns:p14="http://schemas.microsoft.com/office/powerpoint/2010/main" val="2219371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093" y="485497"/>
            <a:ext cx="8761413" cy="706964"/>
          </a:xfrm>
        </p:spPr>
        <p:txBody>
          <a:bodyPr/>
          <a:lstStyle/>
          <a:p>
            <a:r>
              <a:rPr lang="en-US" sz="2500" b="1" dirty="0">
                <a:solidFill>
                  <a:schemeClr val="bg1"/>
                </a:solidFill>
              </a:rPr>
              <a:t>Assign VSPC Work Locations</a:t>
            </a:r>
          </a:p>
        </p:txBody>
      </p:sp>
      <p:sp>
        <p:nvSpPr>
          <p:cNvPr id="7" name="Date Placeholder 6"/>
          <p:cNvSpPr>
            <a:spLocks noGrp="1"/>
          </p:cNvSpPr>
          <p:nvPr>
            <p:ph type="dt" sz="half" idx="10"/>
          </p:nvPr>
        </p:nvSpPr>
        <p:spPr/>
        <p:txBody>
          <a:bodyPr/>
          <a:lstStyle/>
          <a:p>
            <a:r>
              <a:rPr lang="en-US">
                <a:solidFill>
                  <a:schemeClr val="tx1"/>
                </a:solidFill>
              </a:rPr>
              <a:t>9/16/2021</a:t>
            </a:r>
            <a:endParaRPr lang="en-US" dirty="0">
              <a:solidFill>
                <a:schemeClr val="tx1"/>
              </a:solidFill>
            </a:endParaRPr>
          </a:p>
        </p:txBody>
      </p:sp>
      <p:sp>
        <p:nvSpPr>
          <p:cNvPr id="3" name="TextBox 2"/>
          <p:cNvSpPr txBox="1"/>
          <p:nvPr/>
        </p:nvSpPr>
        <p:spPr>
          <a:xfrm>
            <a:off x="10366795" y="0"/>
            <a:ext cx="838197" cy="1173707"/>
          </a:xfrm>
          <a:prstGeom prst="rect">
            <a:avLst/>
          </a:prstGeom>
          <a:solidFill>
            <a:schemeClr val="accent5">
              <a:lumMod val="20000"/>
              <a:lumOff val="80000"/>
            </a:schemeClr>
          </a:solidFill>
        </p:spPr>
        <p:txBody>
          <a:bodyPr wrap="square" rtlCol="0">
            <a:spAutoFit/>
          </a:bodyPr>
          <a:lstStyle/>
          <a:p>
            <a:endParaRPr lang="en-US" dirty="0"/>
          </a:p>
        </p:txBody>
      </p:sp>
      <p:sp>
        <p:nvSpPr>
          <p:cNvPr id="5" name="TextBox 4"/>
          <p:cNvSpPr txBox="1"/>
          <p:nvPr/>
        </p:nvSpPr>
        <p:spPr>
          <a:xfrm>
            <a:off x="10366795" y="625020"/>
            <a:ext cx="838198" cy="523220"/>
          </a:xfrm>
          <a:prstGeom prst="rect">
            <a:avLst/>
          </a:prstGeom>
          <a:noFill/>
        </p:spPr>
        <p:txBody>
          <a:bodyPr wrap="square" rtlCol="0">
            <a:spAutoFit/>
          </a:bodyPr>
          <a:lstStyle/>
          <a:p>
            <a:pPr algn="ctr"/>
            <a:r>
              <a:rPr lang="en-US" sz="2800" b="1" dirty="0"/>
              <a:t>4</a:t>
            </a:r>
          </a:p>
        </p:txBody>
      </p:sp>
      <p:sp>
        <p:nvSpPr>
          <p:cNvPr id="6" name="TextBox 5"/>
          <p:cNvSpPr txBox="1"/>
          <p:nvPr/>
        </p:nvSpPr>
        <p:spPr>
          <a:xfrm>
            <a:off x="499789" y="2202880"/>
            <a:ext cx="4968138" cy="4470455"/>
          </a:xfrm>
          <a:prstGeom prst="rect">
            <a:avLst/>
          </a:prstGeom>
          <a:noFill/>
        </p:spPr>
        <p:txBody>
          <a:bodyPr wrap="square" rtlCol="0">
            <a:spAutoFit/>
          </a:bodyPr>
          <a:lstStyle/>
          <a:p>
            <a:r>
              <a:rPr lang="en-US" sz="1150" dirty="0"/>
              <a:t>All judges must be assigned a specific VSPC Work Location to access and issue ballots in </a:t>
            </a:r>
            <a:r>
              <a:rPr lang="en-US" sz="1150" dirty="0" err="1"/>
              <a:t>ePollbook</a:t>
            </a:r>
            <a:r>
              <a:rPr lang="en-US" sz="1150" dirty="0"/>
              <a:t>.</a:t>
            </a:r>
          </a:p>
          <a:p>
            <a:endParaRPr lang="en-US" sz="1150" dirty="0"/>
          </a:p>
          <a:p>
            <a:r>
              <a:rPr lang="en-US" sz="1150" b="1" dirty="0">
                <a:solidFill>
                  <a:srgbClr val="C00000"/>
                </a:solidFill>
              </a:rPr>
              <a:t>Exception: </a:t>
            </a:r>
            <a:r>
              <a:rPr lang="en-US" sz="1150" dirty="0"/>
              <a:t>Judges that are given </a:t>
            </a:r>
            <a:r>
              <a:rPr lang="en-US" sz="1150" i="1" dirty="0"/>
              <a:t>VSPC Change Location</a:t>
            </a:r>
            <a:r>
              <a:rPr lang="en-US" sz="1150" dirty="0"/>
              <a:t> role and “Any Location” in Assigned location DO NOT need an assigned VSPC Work Location. “Any location” allows staff and judges to select any location after they log into </a:t>
            </a:r>
            <a:r>
              <a:rPr lang="en-US" sz="1150" dirty="0" err="1"/>
              <a:t>ePollbook</a:t>
            </a:r>
            <a:r>
              <a:rPr lang="en-US" sz="1100" dirty="0"/>
              <a:t>.</a:t>
            </a:r>
          </a:p>
          <a:p>
            <a:endParaRPr lang="en-US" sz="1100" dirty="0"/>
          </a:p>
          <a:p>
            <a:r>
              <a:rPr lang="en-US" sz="1150" b="1" dirty="0"/>
              <a:t>Best practice: </a:t>
            </a:r>
            <a:r>
              <a:rPr lang="en-US" sz="1150" dirty="0"/>
              <a:t>Users should be assigned a specific work location. It is </a:t>
            </a:r>
            <a:r>
              <a:rPr lang="en-US" sz="1150" u="sng" dirty="0"/>
              <a:t>not</a:t>
            </a:r>
            <a:r>
              <a:rPr lang="en-US" sz="1150" dirty="0"/>
              <a:t> good practice to give </a:t>
            </a:r>
            <a:r>
              <a:rPr lang="en-US" sz="1150" i="1" dirty="0"/>
              <a:t>VSPC Change Location</a:t>
            </a:r>
            <a:r>
              <a:rPr lang="en-US" sz="1150" dirty="0"/>
              <a:t> role and Any Location to judges. If they select the wrong location the ballot inventory will be off and create issues for more than one location.</a:t>
            </a:r>
          </a:p>
          <a:p>
            <a:endParaRPr lang="en-US" sz="1150" dirty="0"/>
          </a:p>
          <a:p>
            <a:r>
              <a:rPr lang="en-US" sz="1200" b="1" dirty="0"/>
              <a:t>Assign a location </a:t>
            </a:r>
            <a:r>
              <a:rPr lang="en-US" sz="1150" dirty="0"/>
              <a:t>(often given at the time the account is created)</a:t>
            </a:r>
            <a:r>
              <a:rPr lang="en-US" sz="1150" b="1" dirty="0"/>
              <a:t>:</a:t>
            </a:r>
          </a:p>
          <a:p>
            <a:endParaRPr lang="en-US" sz="1150" dirty="0"/>
          </a:p>
          <a:p>
            <a:r>
              <a:rPr lang="en-US" sz="1150" dirty="0"/>
              <a:t>In </a:t>
            </a:r>
            <a:r>
              <a:rPr lang="en-US" sz="1150" b="1" dirty="0"/>
              <a:t>SCORE 3.0 User Management application</a:t>
            </a:r>
          </a:p>
          <a:p>
            <a:endParaRPr lang="en-US" sz="1150" dirty="0"/>
          </a:p>
          <a:p>
            <a:pPr marL="228600" indent="-228600">
              <a:buAutoNum type="arabicPeriod"/>
            </a:pPr>
            <a:r>
              <a:rPr lang="en-US" sz="1150" dirty="0"/>
              <a:t>Scroll down to </a:t>
            </a:r>
            <a:r>
              <a:rPr lang="en-US" sz="1150" b="1" dirty="0"/>
              <a:t>Environment access</a:t>
            </a:r>
            <a:r>
              <a:rPr lang="en-US" sz="1150" dirty="0"/>
              <a:t> section</a:t>
            </a:r>
          </a:p>
          <a:p>
            <a:pPr marL="228600" indent="-228600">
              <a:buAutoNum type="arabicPeriod"/>
            </a:pPr>
            <a:r>
              <a:rPr lang="en-US" sz="1150" dirty="0"/>
              <a:t>Use the drop-down arrow to select the </a:t>
            </a:r>
            <a:r>
              <a:rPr lang="en-US" sz="1150" b="1" dirty="0"/>
              <a:t>Assigned Location</a:t>
            </a:r>
            <a:endParaRPr lang="en-US" sz="1100" dirty="0"/>
          </a:p>
          <a:p>
            <a:endParaRPr lang="en-US" sz="1100" dirty="0"/>
          </a:p>
          <a:p>
            <a:r>
              <a:rPr lang="en-US" sz="1100" b="1" dirty="0">
                <a:solidFill>
                  <a:srgbClr val="006600"/>
                </a:solidFill>
              </a:rPr>
              <a:t>Note: </a:t>
            </a:r>
            <a:r>
              <a:rPr lang="en-US" sz="1100" dirty="0">
                <a:solidFill>
                  <a:srgbClr val="006600"/>
                </a:solidFill>
              </a:rPr>
              <a:t>If a judge is relocated to another VSPC work location, the Assigned location must be modified in SCORE 3.0 User Management so they can issue ballots from the new location. </a:t>
            </a:r>
          </a:p>
          <a:p>
            <a:endParaRPr lang="en-US" sz="1100" dirty="0"/>
          </a:p>
          <a:p>
            <a:endParaRPr lang="en-US" sz="1100" dirty="0"/>
          </a:p>
        </p:txBody>
      </p:sp>
      <p:pic>
        <p:nvPicPr>
          <p:cNvPr id="13" name="Picture 12">
            <a:extLst>
              <a:ext uri="{FF2B5EF4-FFF2-40B4-BE49-F238E27FC236}">
                <a16:creationId xmlns:a16="http://schemas.microsoft.com/office/drawing/2014/main" id="{65867BD5-7568-434C-940F-0585FBCE69FC}"/>
              </a:ext>
            </a:extLst>
          </p:cNvPr>
          <p:cNvPicPr>
            <a:picLocks noChangeAspect="1"/>
          </p:cNvPicPr>
          <p:nvPr/>
        </p:nvPicPr>
        <p:blipFill>
          <a:blip r:embed="rId2"/>
          <a:stretch>
            <a:fillRect/>
          </a:stretch>
        </p:blipFill>
        <p:spPr>
          <a:xfrm>
            <a:off x="5641640" y="2423005"/>
            <a:ext cx="6050571" cy="3213724"/>
          </a:xfrm>
          <a:prstGeom prst="rect">
            <a:avLst/>
          </a:prstGeom>
          <a:ln>
            <a:solidFill>
              <a:srgbClr val="4397BD"/>
            </a:solidFill>
          </a:ln>
        </p:spPr>
      </p:pic>
    </p:spTree>
    <p:extLst>
      <p:ext uri="{BB962C8B-B14F-4D97-AF65-F5344CB8AC3E}">
        <p14:creationId xmlns:p14="http://schemas.microsoft.com/office/powerpoint/2010/main" val="7627011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9755</TotalTime>
  <Words>2687</Words>
  <Application>Microsoft Office PowerPoint</Application>
  <PresentationFormat>Widescreen</PresentationFormat>
  <Paragraphs>354</Paragraphs>
  <Slides>21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Wingdings</vt:lpstr>
      <vt:lpstr>Wingdings 3</vt:lpstr>
      <vt:lpstr>Ion Boardroom</vt:lpstr>
      <vt:lpstr>Voter Service and Polling Center ePollbook </vt:lpstr>
      <vt:lpstr>VSPC ePollbook Requirements</vt:lpstr>
      <vt:lpstr>PowerPoint Presentation</vt:lpstr>
      <vt:lpstr>PowerPoint Presentation</vt:lpstr>
      <vt:lpstr>PowerPoint Presentation</vt:lpstr>
      <vt:lpstr>Introduction</vt:lpstr>
      <vt:lpstr>For a Primary Election   State Created VSPC Mail Ballot Label Setup</vt:lpstr>
      <vt:lpstr>Elections Not a Primary   VSPC Mail Ballot Label Setup</vt:lpstr>
      <vt:lpstr>Assign VSPC Work Locations</vt:lpstr>
      <vt:lpstr>Assign VSPC User Roles </vt:lpstr>
      <vt:lpstr>Assign VSPC User Roles</vt:lpstr>
      <vt:lpstr>Assign VSPC User Roles VSPC Ballot Admin and VSPC Ballot Staff are conflicting roles and cannot coexist</vt:lpstr>
      <vt:lpstr> Add IE Extension for  “ActiveX” in Chrome *Only required for counties using the BOD printer *Requires an Administrator to install. Contact your IT Department.  </vt:lpstr>
      <vt:lpstr> Add IE Extension for  “ActiveX” (continued) *Only required for counties using the BOD printer *Requires an Administrator to install. Contact your IT Department.  </vt:lpstr>
      <vt:lpstr>Adjust VSPC Ballot Label Printer Settings</vt:lpstr>
      <vt:lpstr>Adjust VSPC Ballot Label Printer Settings - continued</vt:lpstr>
      <vt:lpstr>Turn Off Pop-up Blockers *Only required for counties printing ballot labels</vt:lpstr>
      <vt:lpstr>Manage Vote Credit</vt:lpstr>
      <vt:lpstr>Change “Vote Date” or “Sent Date”</vt:lpstr>
      <vt:lpstr>Reactivate Ballot</vt:lpstr>
      <vt:lpstr>Remove Vote Credit</vt:lpstr>
    </vt:vector>
  </TitlesOfParts>
  <Company>CDOS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Vspc  WEBscore</dc:title>
  <dc:creator>Katrina Hodge</dc:creator>
  <cp:lastModifiedBy>Vicky Stecklein</cp:lastModifiedBy>
  <cp:revision>653</cp:revision>
  <cp:lastPrinted>2018-05-11T20:43:35Z</cp:lastPrinted>
  <dcterms:created xsi:type="dcterms:W3CDTF">2014-05-15T18:21:29Z</dcterms:created>
  <dcterms:modified xsi:type="dcterms:W3CDTF">2021-09-16T18:30:14Z</dcterms:modified>
  <cp:contentStatus/>
</cp:coreProperties>
</file>