
<file path=[Content_Types].xml><?xml version="1.0" encoding="utf-8"?>
<Types xmlns="http://schemas.openxmlformats.org/package/2006/content-types">
  <Default Extension="jfif" ContentType="image/jpeg"/>
  <Default Extension="jpeg" ContentType="image/jpeg"/>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ink/ink1.xml" ContentType="application/inkml+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9" r:id="rId2"/>
    <p:sldId id="343" r:id="rId3"/>
    <p:sldId id="282" r:id="rId4"/>
    <p:sldId id="390" r:id="rId5"/>
    <p:sldId id="381" r:id="rId6"/>
    <p:sldId id="380" r:id="rId7"/>
    <p:sldId id="1948764608" r:id="rId8"/>
    <p:sldId id="1948764625" r:id="rId9"/>
    <p:sldId id="1948764606" r:id="rId10"/>
    <p:sldId id="1948764582" r:id="rId11"/>
    <p:sldId id="379" r:id="rId12"/>
    <p:sldId id="1948764626" r:id="rId13"/>
    <p:sldId id="373" r:id="rId14"/>
    <p:sldId id="1948764628" r:id="rId15"/>
    <p:sldId id="1948764629" r:id="rId16"/>
    <p:sldId id="1948764607" r:id="rId17"/>
    <p:sldId id="1948764596" r:id="rId18"/>
    <p:sldId id="1948764586" r:id="rId19"/>
    <p:sldId id="1948764627" r:id="rId20"/>
    <p:sldId id="1948764597" r:id="rId21"/>
    <p:sldId id="259" r:id="rId22"/>
    <p:sldId id="1948764589" r:id="rId23"/>
    <p:sldId id="1948764631" r:id="rId24"/>
    <p:sldId id="1948764630" r:id="rId25"/>
    <p:sldId id="400" r:id="rId26"/>
    <p:sldId id="1948764599" r:id="rId27"/>
    <p:sldId id="1948764592" r:id="rId28"/>
    <p:sldId id="1948764632" r:id="rId29"/>
    <p:sldId id="1948764593" r:id="rId30"/>
    <p:sldId id="1948764594" r:id="rId31"/>
    <p:sldId id="1948764602" r:id="rId32"/>
    <p:sldId id="1948764636" r:id="rId33"/>
    <p:sldId id="1948764598" r:id="rId34"/>
    <p:sldId id="1948764634" r:id="rId35"/>
    <p:sldId id="1948764584" r:id="rId36"/>
    <p:sldId id="1948764585" r:id="rId37"/>
    <p:sldId id="194876463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05" autoAdjust="0"/>
  </p:normalViewPr>
  <p:slideViewPr>
    <p:cSldViewPr snapToGrid="0">
      <p:cViewPr varScale="1">
        <p:scale>
          <a:sx n="71" d="100"/>
          <a:sy n="71" d="100"/>
        </p:scale>
        <p:origin x="235" y="58"/>
      </p:cViewPr>
      <p:guideLst/>
    </p:cSldViewPr>
  </p:slideViewPr>
  <p:outlineViewPr>
    <p:cViewPr>
      <p:scale>
        <a:sx n="33" d="100"/>
        <a:sy n="33" d="100"/>
      </p:scale>
      <p:origin x="0" y="-76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09439002671415E-2"/>
          <c:y val="2.132079833835018E-2"/>
          <c:w val="0.93108457029469716"/>
          <c:h val="0.88553543760562847"/>
        </c:manualLayout>
      </c:layout>
      <c:barChart>
        <c:barDir val="col"/>
        <c:grouping val="clustered"/>
        <c:varyColors val="0"/>
        <c:ser>
          <c:idx val="0"/>
          <c:order val="0"/>
          <c:tx>
            <c:strRef>
              <c:f>Sheet1!$B$1</c:f>
              <c:strCache>
                <c:ptCount val="1"/>
                <c:pt idx="0">
                  <c:v>Registrations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January 2024</c:v>
                </c:pt>
                <c:pt idx="1">
                  <c:v>February 2024</c:v>
                </c:pt>
                <c:pt idx="2">
                  <c:v>March 2024</c:v>
                </c:pt>
                <c:pt idx="3">
                  <c:v>April 2024</c:v>
                </c:pt>
                <c:pt idx="4">
                  <c:v>May 2024</c:v>
                </c:pt>
                <c:pt idx="5">
                  <c:v>June 2024</c:v>
                </c:pt>
                <c:pt idx="6">
                  <c:v>July 2024</c:v>
                </c:pt>
                <c:pt idx="7">
                  <c:v>August 2024</c:v>
                </c:pt>
              </c:strCache>
            </c:strRef>
          </c:cat>
          <c:val>
            <c:numRef>
              <c:f>Sheet1!$B$2:$B$9</c:f>
              <c:numCache>
                <c:formatCode>#,##0</c:formatCode>
                <c:ptCount val="8"/>
                <c:pt idx="0">
                  <c:v>12301</c:v>
                </c:pt>
                <c:pt idx="1">
                  <c:v>11551</c:v>
                </c:pt>
                <c:pt idx="2">
                  <c:v>11374</c:v>
                </c:pt>
                <c:pt idx="3">
                  <c:v>11756</c:v>
                </c:pt>
                <c:pt idx="4">
                  <c:v>11374</c:v>
                </c:pt>
                <c:pt idx="5">
                  <c:v>10887</c:v>
                </c:pt>
                <c:pt idx="6">
                  <c:v>11707</c:v>
                </c:pt>
                <c:pt idx="7">
                  <c:v>13748</c:v>
                </c:pt>
              </c:numCache>
            </c:numRef>
          </c:val>
          <c:extLst>
            <c:ext xmlns:c16="http://schemas.microsoft.com/office/drawing/2014/chart" uri="{C3380CC4-5D6E-409C-BE32-E72D297353CC}">
              <c16:uniqueId val="{00000000-AF42-476C-8FEA-22C899858F8A}"/>
            </c:ext>
          </c:extLst>
        </c:ser>
        <c:dLbls>
          <c:dLblPos val="outEnd"/>
          <c:showLegendKey val="0"/>
          <c:showVal val="1"/>
          <c:showCatName val="0"/>
          <c:showSerName val="0"/>
          <c:showPercent val="0"/>
          <c:showBubbleSize val="0"/>
        </c:dLbls>
        <c:gapWidth val="100"/>
        <c:overlap val="-27"/>
        <c:axId val="527395008"/>
        <c:axId val="1965359136"/>
      </c:barChart>
      <c:catAx>
        <c:axId val="5273950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5359136"/>
        <c:crosses val="autoZero"/>
        <c:auto val="1"/>
        <c:lblAlgn val="ctr"/>
        <c:lblOffset val="100"/>
        <c:noMultiLvlLbl val="0"/>
      </c:catAx>
      <c:valAx>
        <c:axId val="1965359136"/>
        <c:scaling>
          <c:orientation val="minMax"/>
          <c:max val="30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9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5119718843016"/>
          <c:y val="1.9118131025161196E-2"/>
          <c:w val="0.8365150823538362"/>
          <c:h val="0.72698951824806546"/>
        </c:manualLayout>
      </c:layout>
      <c:lineChart>
        <c:grouping val="standard"/>
        <c:varyColors val="0"/>
        <c:ser>
          <c:idx val="0"/>
          <c:order val="0"/>
          <c:tx>
            <c:strRef>
              <c:f>Sheet1!$B$1</c:f>
              <c:strCache>
                <c:ptCount val="1"/>
                <c:pt idx="0">
                  <c:v>New</c:v>
                </c:pt>
              </c:strCache>
            </c:strRef>
          </c:tx>
          <c:spPr>
            <a:ln w="28575" cap="rnd">
              <a:solidFill>
                <a:schemeClr val="accent1"/>
              </a:solidFill>
              <a:round/>
            </a:ln>
            <a:effectLst/>
          </c:spPr>
          <c:marker>
            <c:symbol val="none"/>
          </c:marker>
          <c:cat>
            <c:strRef>
              <c:f>Sheet1!$A$7:$A$15</c:f>
              <c:strCache>
                <c:ptCount val="9"/>
                <c:pt idx="0">
                  <c:v>17-Jun</c:v>
                </c:pt>
                <c:pt idx="1">
                  <c:v>18-Jun</c:v>
                </c:pt>
                <c:pt idx="2">
                  <c:v>19-Jun</c:v>
                </c:pt>
                <c:pt idx="3">
                  <c:v>20-Jun</c:v>
                </c:pt>
                <c:pt idx="4">
                  <c:v>21-Jun</c:v>
                </c:pt>
                <c:pt idx="5">
                  <c:v>22-Jun</c:v>
                </c:pt>
                <c:pt idx="6">
                  <c:v>24-Jun</c:v>
                </c:pt>
                <c:pt idx="7">
                  <c:v>25-Jun</c:v>
                </c:pt>
                <c:pt idx="8">
                  <c:v>Total</c:v>
                </c:pt>
              </c:strCache>
            </c:strRef>
          </c:cat>
          <c:val>
            <c:numRef>
              <c:f>Sheet1!$B$7:$B$15</c:f>
              <c:numCache>
                <c:formatCode>#,##0</c:formatCode>
                <c:ptCount val="9"/>
                <c:pt idx="0">
                  <c:v>10</c:v>
                </c:pt>
                <c:pt idx="1">
                  <c:v>5</c:v>
                </c:pt>
                <c:pt idx="2">
                  <c:v>12</c:v>
                </c:pt>
                <c:pt idx="3">
                  <c:v>12</c:v>
                </c:pt>
                <c:pt idx="4">
                  <c:v>9</c:v>
                </c:pt>
                <c:pt idx="5">
                  <c:v>1</c:v>
                </c:pt>
                <c:pt idx="6">
                  <c:v>18</c:v>
                </c:pt>
                <c:pt idx="7">
                  <c:v>67</c:v>
                </c:pt>
                <c:pt idx="8">
                  <c:v>149</c:v>
                </c:pt>
              </c:numCache>
            </c:numRef>
          </c:val>
          <c:smooth val="0"/>
          <c:extLst>
            <c:ext xmlns:c16="http://schemas.microsoft.com/office/drawing/2014/chart" uri="{C3380CC4-5D6E-409C-BE32-E72D297353CC}">
              <c16:uniqueId val="{00000000-842B-435C-A9C3-DB643F0395AF}"/>
            </c:ext>
          </c:extLst>
        </c:ser>
        <c:ser>
          <c:idx val="1"/>
          <c:order val="1"/>
          <c:tx>
            <c:strRef>
              <c:f>Sheet1!$C$1</c:f>
              <c:strCache>
                <c:ptCount val="1"/>
                <c:pt idx="0">
                  <c:v>Update/vote</c:v>
                </c:pt>
              </c:strCache>
            </c:strRef>
          </c:tx>
          <c:spPr>
            <a:ln w="28575" cap="rnd">
              <a:solidFill>
                <a:schemeClr val="accent2"/>
              </a:solidFill>
              <a:round/>
            </a:ln>
            <a:effectLst/>
          </c:spPr>
          <c:marker>
            <c:symbol val="none"/>
          </c:marker>
          <c:cat>
            <c:strRef>
              <c:f>Sheet1!$A$7:$A$15</c:f>
              <c:strCache>
                <c:ptCount val="9"/>
                <c:pt idx="0">
                  <c:v>17-Jun</c:v>
                </c:pt>
                <c:pt idx="1">
                  <c:v>18-Jun</c:v>
                </c:pt>
                <c:pt idx="2">
                  <c:v>19-Jun</c:v>
                </c:pt>
                <c:pt idx="3">
                  <c:v>20-Jun</c:v>
                </c:pt>
                <c:pt idx="4">
                  <c:v>21-Jun</c:v>
                </c:pt>
                <c:pt idx="5">
                  <c:v>22-Jun</c:v>
                </c:pt>
                <c:pt idx="6">
                  <c:v>24-Jun</c:v>
                </c:pt>
                <c:pt idx="7">
                  <c:v>25-Jun</c:v>
                </c:pt>
                <c:pt idx="8">
                  <c:v>Total</c:v>
                </c:pt>
              </c:strCache>
            </c:strRef>
          </c:cat>
          <c:val>
            <c:numRef>
              <c:f>Sheet1!$C$7:$C$15</c:f>
              <c:numCache>
                <c:formatCode>#,##0</c:formatCode>
                <c:ptCount val="9"/>
                <c:pt idx="0">
                  <c:v>31</c:v>
                </c:pt>
                <c:pt idx="1">
                  <c:v>46</c:v>
                </c:pt>
                <c:pt idx="2">
                  <c:v>24</c:v>
                </c:pt>
                <c:pt idx="3">
                  <c:v>43</c:v>
                </c:pt>
                <c:pt idx="4">
                  <c:v>38</c:v>
                </c:pt>
                <c:pt idx="5">
                  <c:v>14</c:v>
                </c:pt>
                <c:pt idx="6">
                  <c:v>117</c:v>
                </c:pt>
                <c:pt idx="7">
                  <c:v>548</c:v>
                </c:pt>
                <c:pt idx="8">
                  <c:v>928</c:v>
                </c:pt>
              </c:numCache>
            </c:numRef>
          </c:val>
          <c:smooth val="0"/>
          <c:extLst>
            <c:ext xmlns:c16="http://schemas.microsoft.com/office/drawing/2014/chart" uri="{C3380CC4-5D6E-409C-BE32-E72D297353CC}">
              <c16:uniqueId val="{00000000-B32F-4F19-9D2D-83583583A131}"/>
            </c:ext>
          </c:extLst>
        </c:ser>
        <c:ser>
          <c:idx val="2"/>
          <c:order val="2"/>
          <c:tx>
            <c:strRef>
              <c:f>Sheet1!$D$1</c:f>
              <c:strCache>
                <c:ptCount val="1"/>
                <c:pt idx="0">
                  <c:v>Vote In-Person</c:v>
                </c:pt>
              </c:strCache>
            </c:strRef>
          </c:tx>
          <c:spPr>
            <a:ln w="28575" cap="rnd">
              <a:solidFill>
                <a:schemeClr val="accent3"/>
              </a:solidFill>
              <a:round/>
            </a:ln>
            <a:effectLst/>
          </c:spPr>
          <c:marker>
            <c:symbol val="none"/>
          </c:marker>
          <c:cat>
            <c:strRef>
              <c:f>Sheet1!$A$7:$A$15</c:f>
              <c:strCache>
                <c:ptCount val="9"/>
                <c:pt idx="0">
                  <c:v>17-Jun</c:v>
                </c:pt>
                <c:pt idx="1">
                  <c:v>18-Jun</c:v>
                </c:pt>
                <c:pt idx="2">
                  <c:v>19-Jun</c:v>
                </c:pt>
                <c:pt idx="3">
                  <c:v>20-Jun</c:v>
                </c:pt>
                <c:pt idx="4">
                  <c:v>21-Jun</c:v>
                </c:pt>
                <c:pt idx="5">
                  <c:v>22-Jun</c:v>
                </c:pt>
                <c:pt idx="6">
                  <c:v>24-Jun</c:v>
                </c:pt>
                <c:pt idx="7">
                  <c:v>25-Jun</c:v>
                </c:pt>
                <c:pt idx="8">
                  <c:v>Total</c:v>
                </c:pt>
              </c:strCache>
            </c:strRef>
          </c:cat>
          <c:val>
            <c:numRef>
              <c:f>Sheet1!$D$7:$D$15</c:f>
              <c:numCache>
                <c:formatCode>#,##0</c:formatCode>
                <c:ptCount val="9"/>
                <c:pt idx="0">
                  <c:v>208</c:v>
                </c:pt>
                <c:pt idx="1">
                  <c:v>229</c:v>
                </c:pt>
                <c:pt idx="2">
                  <c:v>184</c:v>
                </c:pt>
                <c:pt idx="3">
                  <c:v>180</c:v>
                </c:pt>
                <c:pt idx="4">
                  <c:v>275</c:v>
                </c:pt>
                <c:pt idx="5">
                  <c:v>111</c:v>
                </c:pt>
                <c:pt idx="6">
                  <c:v>644</c:v>
                </c:pt>
                <c:pt idx="7">
                  <c:v>4446</c:v>
                </c:pt>
                <c:pt idx="8">
                  <c:v>6416</c:v>
                </c:pt>
              </c:numCache>
            </c:numRef>
          </c:val>
          <c:smooth val="0"/>
          <c:extLst>
            <c:ext xmlns:c16="http://schemas.microsoft.com/office/drawing/2014/chart" uri="{C3380CC4-5D6E-409C-BE32-E72D297353CC}">
              <c16:uniqueId val="{00000001-B32F-4F19-9D2D-83583583A131}"/>
            </c:ext>
          </c:extLst>
        </c:ser>
        <c:ser>
          <c:idx val="3"/>
          <c:order val="3"/>
          <c:tx>
            <c:strRef>
              <c:f>Sheet1!$E$1</c:f>
              <c:strCache>
                <c:ptCount val="1"/>
                <c:pt idx="0">
                  <c:v>Total</c:v>
                </c:pt>
              </c:strCache>
            </c:strRef>
          </c:tx>
          <c:spPr>
            <a:ln w="28575" cap="rnd">
              <a:solidFill>
                <a:schemeClr val="accent4"/>
              </a:solidFill>
              <a:round/>
            </a:ln>
            <a:effectLst/>
          </c:spPr>
          <c:marker>
            <c:symbol val="none"/>
          </c:marker>
          <c:cat>
            <c:strRef>
              <c:f>Sheet1!$A$7:$A$15</c:f>
              <c:strCache>
                <c:ptCount val="9"/>
                <c:pt idx="0">
                  <c:v>17-Jun</c:v>
                </c:pt>
                <c:pt idx="1">
                  <c:v>18-Jun</c:v>
                </c:pt>
                <c:pt idx="2">
                  <c:v>19-Jun</c:v>
                </c:pt>
                <c:pt idx="3">
                  <c:v>20-Jun</c:v>
                </c:pt>
                <c:pt idx="4">
                  <c:v>21-Jun</c:v>
                </c:pt>
                <c:pt idx="5">
                  <c:v>22-Jun</c:v>
                </c:pt>
                <c:pt idx="6">
                  <c:v>24-Jun</c:v>
                </c:pt>
                <c:pt idx="7">
                  <c:v>25-Jun</c:v>
                </c:pt>
                <c:pt idx="8">
                  <c:v>Total</c:v>
                </c:pt>
              </c:strCache>
            </c:strRef>
          </c:cat>
          <c:val>
            <c:numRef>
              <c:f>Sheet1!$E$7:$E$15</c:f>
              <c:numCache>
                <c:formatCode>#,##0</c:formatCode>
                <c:ptCount val="9"/>
                <c:pt idx="0">
                  <c:v>249</c:v>
                </c:pt>
                <c:pt idx="1">
                  <c:v>280</c:v>
                </c:pt>
                <c:pt idx="2">
                  <c:v>220</c:v>
                </c:pt>
                <c:pt idx="3">
                  <c:v>235</c:v>
                </c:pt>
                <c:pt idx="4">
                  <c:v>322</c:v>
                </c:pt>
                <c:pt idx="5">
                  <c:v>126</c:v>
                </c:pt>
                <c:pt idx="6">
                  <c:v>779</c:v>
                </c:pt>
                <c:pt idx="7">
                  <c:v>5061</c:v>
                </c:pt>
                <c:pt idx="8">
                  <c:v>7493</c:v>
                </c:pt>
              </c:numCache>
            </c:numRef>
          </c:val>
          <c:smooth val="0"/>
          <c:extLst>
            <c:ext xmlns:c16="http://schemas.microsoft.com/office/drawing/2014/chart" uri="{C3380CC4-5D6E-409C-BE32-E72D297353CC}">
              <c16:uniqueId val="{00000002-B32F-4F19-9D2D-83583583A131}"/>
            </c:ext>
          </c:extLst>
        </c:ser>
        <c:dLbls>
          <c:showLegendKey val="0"/>
          <c:showVal val="0"/>
          <c:showCatName val="0"/>
          <c:showSerName val="0"/>
          <c:showPercent val="0"/>
          <c:showBubbleSize val="0"/>
        </c:dLbls>
        <c:smooth val="0"/>
        <c:axId val="212752576"/>
        <c:axId val="212752160"/>
      </c:lineChart>
      <c:catAx>
        <c:axId val="212752576"/>
        <c:scaling>
          <c:orientation val="minMax"/>
        </c:scaling>
        <c:delete val="1"/>
        <c:axPos val="b"/>
        <c:numFmt formatCode="General" sourceLinked="1"/>
        <c:majorTickMark val="none"/>
        <c:minorTickMark val="none"/>
        <c:tickLblPos val="nextTo"/>
        <c:crossAx val="212752160"/>
        <c:crosses val="autoZero"/>
        <c:auto val="1"/>
        <c:lblAlgn val="ctr"/>
        <c:lblOffset val="100"/>
        <c:noMultiLvlLbl val="1"/>
      </c:catAx>
      <c:valAx>
        <c:axId val="212752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2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96595534254"/>
          <c:y val="9.7555510511939086E-2"/>
          <c:w val="0.88012666894899005"/>
          <c:h val="0.7010919399963873"/>
        </c:manualLayout>
      </c:layout>
      <c:lineChart>
        <c:grouping val="standard"/>
        <c:varyColors val="0"/>
        <c:ser>
          <c:idx val="0"/>
          <c:order val="0"/>
          <c:tx>
            <c:strRef>
              <c:f>Sheet1!$C$1</c:f>
              <c:strCache>
                <c:ptCount val="1"/>
                <c:pt idx="0">
                  <c:v>Colorado</c:v>
                </c:pt>
              </c:strCache>
            </c:strRef>
          </c:tx>
          <c:spPr>
            <a:ln w="28575" cap="rnd">
              <a:solidFill>
                <a:schemeClr val="accent1"/>
              </a:solidFill>
              <a:round/>
            </a:ln>
            <a:effectLst/>
          </c:spPr>
          <c:marker>
            <c:symbol val="none"/>
          </c:marker>
          <c:cat>
            <c:strRef>
              <c:f>Sheet1!$B$2:$B$13</c:f>
              <c:strCache>
                <c:ptCount val="12"/>
                <c:pt idx="0">
                  <c:v>Presidential 2000</c:v>
                </c:pt>
                <c:pt idx="1">
                  <c:v>Midterm 2002</c:v>
                </c:pt>
                <c:pt idx="2">
                  <c:v>Presidential 2004</c:v>
                </c:pt>
                <c:pt idx="3">
                  <c:v>Midterm 2006</c:v>
                </c:pt>
                <c:pt idx="4">
                  <c:v>Presidential 2008</c:v>
                </c:pt>
                <c:pt idx="5">
                  <c:v>Midterm 2010</c:v>
                </c:pt>
                <c:pt idx="6">
                  <c:v>Presidential 2012</c:v>
                </c:pt>
                <c:pt idx="7">
                  <c:v>Midterm 2014</c:v>
                </c:pt>
                <c:pt idx="8">
                  <c:v>Presidential 2016</c:v>
                </c:pt>
                <c:pt idx="9">
                  <c:v>Midterm 2018</c:v>
                </c:pt>
                <c:pt idx="10">
                  <c:v>Presidential 2020</c:v>
                </c:pt>
                <c:pt idx="11">
                  <c:v>Midterm 2022</c:v>
                </c:pt>
              </c:strCache>
            </c:strRef>
          </c:cat>
          <c:val>
            <c:numRef>
              <c:f>Sheet1!$C$2:$C$13</c:f>
              <c:numCache>
                <c:formatCode>0.0%</c:formatCode>
                <c:ptCount val="12"/>
                <c:pt idx="0">
                  <c:v>0.57499999999999996</c:v>
                </c:pt>
                <c:pt idx="1">
                  <c:v>0.46600000000000003</c:v>
                </c:pt>
                <c:pt idx="2">
                  <c:v>0.67300000000000004</c:v>
                </c:pt>
                <c:pt idx="3">
                  <c:v>0.48099999999999998</c:v>
                </c:pt>
                <c:pt idx="4">
                  <c:v>0.71599999999999997</c:v>
                </c:pt>
                <c:pt idx="5">
                  <c:v>0.51700000000000002</c:v>
                </c:pt>
                <c:pt idx="6">
                  <c:v>0.70599999999999996</c:v>
                </c:pt>
                <c:pt idx="7">
                  <c:v>0.54700000000000004</c:v>
                </c:pt>
                <c:pt idx="8">
                  <c:v>0.71899999999999997</c:v>
                </c:pt>
                <c:pt idx="9">
                  <c:v>0.63</c:v>
                </c:pt>
                <c:pt idx="10">
                  <c:v>0.76400000000000001</c:v>
                </c:pt>
                <c:pt idx="11">
                  <c:v>0.58499999999999996</c:v>
                </c:pt>
              </c:numCache>
            </c:numRef>
          </c:val>
          <c:smooth val="0"/>
          <c:extLst>
            <c:ext xmlns:c16="http://schemas.microsoft.com/office/drawing/2014/chart" uri="{C3380CC4-5D6E-409C-BE32-E72D297353CC}">
              <c16:uniqueId val="{00000000-9AA3-4D8D-ACF6-A073F1049491}"/>
            </c:ext>
          </c:extLst>
        </c:ser>
        <c:ser>
          <c:idx val="1"/>
          <c:order val="1"/>
          <c:tx>
            <c:strRef>
              <c:f>Sheet1!$D$1</c:f>
              <c:strCache>
                <c:ptCount val="1"/>
                <c:pt idx="0">
                  <c:v>National</c:v>
                </c:pt>
              </c:strCache>
            </c:strRef>
          </c:tx>
          <c:spPr>
            <a:ln w="28575" cap="rnd">
              <a:solidFill>
                <a:schemeClr val="accent2"/>
              </a:solidFill>
              <a:round/>
            </a:ln>
            <a:effectLst/>
          </c:spPr>
          <c:marker>
            <c:symbol val="none"/>
          </c:marker>
          <c:cat>
            <c:strRef>
              <c:f>Sheet1!$B$2:$B$13</c:f>
              <c:strCache>
                <c:ptCount val="12"/>
                <c:pt idx="0">
                  <c:v>Presidential 2000</c:v>
                </c:pt>
                <c:pt idx="1">
                  <c:v>Midterm 2002</c:v>
                </c:pt>
                <c:pt idx="2">
                  <c:v>Presidential 2004</c:v>
                </c:pt>
                <c:pt idx="3">
                  <c:v>Midterm 2006</c:v>
                </c:pt>
                <c:pt idx="4">
                  <c:v>Presidential 2008</c:v>
                </c:pt>
                <c:pt idx="5">
                  <c:v>Midterm 2010</c:v>
                </c:pt>
                <c:pt idx="6">
                  <c:v>Presidential 2012</c:v>
                </c:pt>
                <c:pt idx="7">
                  <c:v>Midterm 2014</c:v>
                </c:pt>
                <c:pt idx="8">
                  <c:v>Presidential 2016</c:v>
                </c:pt>
                <c:pt idx="9">
                  <c:v>Midterm 2018</c:v>
                </c:pt>
                <c:pt idx="10">
                  <c:v>Presidential 2020</c:v>
                </c:pt>
                <c:pt idx="11">
                  <c:v>Midterm 2022</c:v>
                </c:pt>
              </c:strCache>
            </c:strRef>
          </c:cat>
          <c:val>
            <c:numRef>
              <c:f>Sheet1!$D$2:$D$13</c:f>
              <c:numCache>
                <c:formatCode>0.0%</c:formatCode>
                <c:ptCount val="12"/>
                <c:pt idx="0">
                  <c:v>0.55300000000000005</c:v>
                </c:pt>
                <c:pt idx="1">
                  <c:v>0.40100000000000002</c:v>
                </c:pt>
                <c:pt idx="2">
                  <c:v>0.60699999999999998</c:v>
                </c:pt>
                <c:pt idx="3">
                  <c:v>0.41299999999999998</c:v>
                </c:pt>
                <c:pt idx="4">
                  <c:v>0.622</c:v>
                </c:pt>
                <c:pt idx="5">
                  <c:v>0.41799999999999998</c:v>
                </c:pt>
                <c:pt idx="6">
                  <c:v>0.58599999999999997</c:v>
                </c:pt>
                <c:pt idx="7">
                  <c:v>0.36699999999999999</c:v>
                </c:pt>
                <c:pt idx="8">
                  <c:v>0.60099999999999998</c:v>
                </c:pt>
                <c:pt idx="9">
                  <c:v>0.501</c:v>
                </c:pt>
                <c:pt idx="10">
                  <c:v>0.66700000000000004</c:v>
                </c:pt>
                <c:pt idx="11">
                  <c:v>0.46800000000000003</c:v>
                </c:pt>
              </c:numCache>
            </c:numRef>
          </c:val>
          <c:smooth val="0"/>
          <c:extLst>
            <c:ext xmlns:c16="http://schemas.microsoft.com/office/drawing/2014/chart" uri="{C3380CC4-5D6E-409C-BE32-E72D297353CC}">
              <c16:uniqueId val="{00000001-9AA3-4D8D-ACF6-A073F1049491}"/>
            </c:ext>
          </c:extLst>
        </c:ser>
        <c:dLbls>
          <c:showLegendKey val="0"/>
          <c:showVal val="0"/>
          <c:showCatName val="0"/>
          <c:showSerName val="0"/>
          <c:showPercent val="0"/>
          <c:showBubbleSize val="0"/>
        </c:dLbls>
        <c:smooth val="0"/>
        <c:axId val="212753824"/>
        <c:axId val="212752992"/>
      </c:lineChart>
      <c:catAx>
        <c:axId val="21275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2992"/>
        <c:crossesAt val="0"/>
        <c:auto val="1"/>
        <c:lblAlgn val="ctr"/>
        <c:lblOffset val="100"/>
        <c:noMultiLvlLbl val="0"/>
      </c:catAx>
      <c:valAx>
        <c:axId val="212752992"/>
        <c:scaling>
          <c:orientation val="minMax"/>
          <c:min val="0.2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VEP Turnout</a:t>
                </a:r>
              </a:p>
            </c:rich>
          </c:tx>
          <c:layout>
            <c:manualLayout>
              <c:xMode val="edge"/>
              <c:yMode val="edge"/>
              <c:x val="2.4935429266993801E-2"/>
              <c:y val="0.342089031006095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3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Minnesota</c:v>
                </c:pt>
              </c:strCache>
            </c:strRef>
          </c:tx>
          <c:spPr>
            <a:ln w="25400" cap="rnd">
              <a:solidFill>
                <a:schemeClr val="accent1"/>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Sheet1!$B$2:$B$13</c:f>
              <c:numCache>
                <c:formatCode>General</c:formatCode>
                <c:ptCount val="12"/>
                <c:pt idx="0">
                  <c:v>1</c:v>
                </c:pt>
                <c:pt idx="1">
                  <c:v>1</c:v>
                </c:pt>
                <c:pt idx="2">
                  <c:v>1</c:v>
                </c:pt>
                <c:pt idx="3">
                  <c:v>1</c:v>
                </c:pt>
                <c:pt idx="4">
                  <c:v>1</c:v>
                </c:pt>
                <c:pt idx="5">
                  <c:v>2</c:v>
                </c:pt>
                <c:pt idx="6">
                  <c:v>1</c:v>
                </c:pt>
                <c:pt idx="7">
                  <c:v>6</c:v>
                </c:pt>
                <c:pt idx="8">
                  <c:v>1</c:v>
                </c:pt>
                <c:pt idx="9">
                  <c:v>1</c:v>
                </c:pt>
                <c:pt idx="10">
                  <c:v>1</c:v>
                </c:pt>
                <c:pt idx="11">
                  <c:v>2</c:v>
                </c:pt>
              </c:numCache>
            </c:numRef>
          </c:val>
          <c:smooth val="0"/>
          <c:extLst>
            <c:ext xmlns:c16="http://schemas.microsoft.com/office/drawing/2014/chart" uri="{C3380CC4-5D6E-409C-BE32-E72D297353CC}">
              <c16:uniqueId val="{00000000-5429-43DE-BC08-B94A68659A70}"/>
            </c:ext>
          </c:extLst>
        </c:ser>
        <c:ser>
          <c:idx val="1"/>
          <c:order val="1"/>
          <c:tx>
            <c:strRef>
              <c:f>Sheet1!$C$1</c:f>
              <c:strCache>
                <c:ptCount val="1"/>
                <c:pt idx="0">
                  <c:v>Wisconsin</c:v>
                </c:pt>
              </c:strCache>
            </c:strRef>
          </c:tx>
          <c:spPr>
            <a:ln w="25400" cap="rnd">
              <a:solidFill>
                <a:schemeClr val="accent2"/>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Sheet1!$C$2:$C$13</c:f>
              <c:numCache>
                <c:formatCode>General</c:formatCode>
                <c:ptCount val="12"/>
                <c:pt idx="0">
                  <c:v>3</c:v>
                </c:pt>
                <c:pt idx="1">
                  <c:v>11</c:v>
                </c:pt>
                <c:pt idx="2">
                  <c:v>2</c:v>
                </c:pt>
                <c:pt idx="3">
                  <c:v>6</c:v>
                </c:pt>
                <c:pt idx="4">
                  <c:v>2</c:v>
                </c:pt>
                <c:pt idx="5">
                  <c:v>6</c:v>
                </c:pt>
                <c:pt idx="6">
                  <c:v>2</c:v>
                </c:pt>
                <c:pt idx="7">
                  <c:v>2</c:v>
                </c:pt>
                <c:pt idx="8">
                  <c:v>5</c:v>
                </c:pt>
                <c:pt idx="9">
                  <c:v>3</c:v>
                </c:pt>
                <c:pt idx="10">
                  <c:v>4</c:v>
                </c:pt>
                <c:pt idx="11">
                  <c:v>5</c:v>
                </c:pt>
              </c:numCache>
            </c:numRef>
          </c:val>
          <c:smooth val="0"/>
          <c:extLst>
            <c:ext xmlns:c16="http://schemas.microsoft.com/office/drawing/2014/chart" uri="{C3380CC4-5D6E-409C-BE32-E72D297353CC}">
              <c16:uniqueId val="{00000001-5429-43DE-BC08-B94A68659A70}"/>
            </c:ext>
          </c:extLst>
        </c:ser>
        <c:ser>
          <c:idx val="3"/>
          <c:order val="2"/>
          <c:tx>
            <c:strRef>
              <c:f>Sheet1!$D$1</c:f>
              <c:strCache>
                <c:ptCount val="1"/>
                <c:pt idx="0">
                  <c:v>Maine</c:v>
                </c:pt>
              </c:strCache>
            </c:strRef>
          </c:tx>
          <c:spPr>
            <a:ln w="25400" cap="rnd">
              <a:solidFill>
                <a:schemeClr val="accent4"/>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Sheet1!$D$2:$D$13</c:f>
              <c:numCache>
                <c:formatCode>General</c:formatCode>
                <c:ptCount val="12"/>
                <c:pt idx="0">
                  <c:v>4</c:v>
                </c:pt>
                <c:pt idx="1">
                  <c:v>4</c:v>
                </c:pt>
                <c:pt idx="2">
                  <c:v>3</c:v>
                </c:pt>
                <c:pt idx="3">
                  <c:v>5</c:v>
                </c:pt>
                <c:pt idx="4">
                  <c:v>4</c:v>
                </c:pt>
                <c:pt idx="5">
                  <c:v>1</c:v>
                </c:pt>
                <c:pt idx="6">
                  <c:v>6</c:v>
                </c:pt>
                <c:pt idx="7">
                  <c:v>1</c:v>
                </c:pt>
                <c:pt idx="8">
                  <c:v>3</c:v>
                </c:pt>
                <c:pt idx="9">
                  <c:v>6</c:v>
                </c:pt>
                <c:pt idx="10">
                  <c:v>3</c:v>
                </c:pt>
                <c:pt idx="11">
                  <c:v>1</c:v>
                </c:pt>
              </c:numCache>
            </c:numRef>
          </c:val>
          <c:smooth val="0"/>
          <c:extLst>
            <c:ext xmlns:c16="http://schemas.microsoft.com/office/drawing/2014/chart" uri="{C3380CC4-5D6E-409C-BE32-E72D297353CC}">
              <c16:uniqueId val="{00000003-5429-43DE-BC08-B94A68659A70}"/>
            </c:ext>
          </c:extLst>
        </c:ser>
        <c:ser>
          <c:idx val="4"/>
          <c:order val="3"/>
          <c:tx>
            <c:strRef>
              <c:f>Sheet1!$E$1</c:f>
              <c:strCache>
                <c:ptCount val="1"/>
                <c:pt idx="0">
                  <c:v>Oregon</c:v>
                </c:pt>
              </c:strCache>
            </c:strRef>
          </c:tx>
          <c:spPr>
            <a:ln w="25400" cap="rnd">
              <a:solidFill>
                <a:schemeClr val="bg1">
                  <a:lumMod val="65000"/>
                </a:schemeClr>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Sheet1!$E$2:$E$13</c:f>
              <c:numCache>
                <c:formatCode>General</c:formatCode>
                <c:ptCount val="12"/>
                <c:pt idx="0">
                  <c:v>5</c:v>
                </c:pt>
                <c:pt idx="1">
                  <c:v>3</c:v>
                </c:pt>
                <c:pt idx="2">
                  <c:v>4</c:v>
                </c:pt>
                <c:pt idx="3">
                  <c:v>7</c:v>
                </c:pt>
                <c:pt idx="4">
                  <c:v>8</c:v>
                </c:pt>
                <c:pt idx="5">
                  <c:v>4</c:v>
                </c:pt>
                <c:pt idx="6">
                  <c:v>13</c:v>
                </c:pt>
                <c:pt idx="7">
                  <c:v>5</c:v>
                </c:pt>
                <c:pt idx="8">
                  <c:v>8</c:v>
                </c:pt>
                <c:pt idx="9">
                  <c:v>5</c:v>
                </c:pt>
                <c:pt idx="10">
                  <c:v>6</c:v>
                </c:pt>
                <c:pt idx="11">
                  <c:v>4</c:v>
                </c:pt>
              </c:numCache>
            </c:numRef>
          </c:val>
          <c:smooth val="0"/>
          <c:extLst>
            <c:ext xmlns:c16="http://schemas.microsoft.com/office/drawing/2014/chart" uri="{C3380CC4-5D6E-409C-BE32-E72D297353CC}">
              <c16:uniqueId val="{00000004-5429-43DE-BC08-B94A68659A70}"/>
            </c:ext>
          </c:extLst>
        </c:ser>
        <c:ser>
          <c:idx val="2"/>
          <c:order val="4"/>
          <c:tx>
            <c:strRef>
              <c:f>Sheet1!$F$1</c:f>
              <c:strCache>
                <c:ptCount val="1"/>
                <c:pt idx="0">
                  <c:v>Colorado</c:v>
                </c:pt>
              </c:strCache>
            </c:strRef>
          </c:tx>
          <c:spPr>
            <a:ln w="88900" cap="rnd">
              <a:solidFill>
                <a:srgbClr val="00B050"/>
              </a:solidFill>
              <a:round/>
              <a:headEnd type="none"/>
            </a:ln>
            <a:effectLst/>
          </c:spPr>
          <c:marker>
            <c:symbol val="none"/>
          </c:marker>
          <c:dPt>
            <c:idx val="9"/>
            <c:marker>
              <c:symbol val="none"/>
            </c:marker>
            <c:bubble3D val="0"/>
            <c:spPr>
              <a:ln w="88900" cap="rnd">
                <a:solidFill>
                  <a:srgbClr val="00B050"/>
                </a:solidFill>
                <a:prstDash val="solid"/>
                <a:round/>
                <a:headEnd type="none"/>
                <a:tailEnd type="none"/>
              </a:ln>
              <a:effectLst/>
            </c:spPr>
            <c:extLst>
              <c:ext xmlns:c16="http://schemas.microsoft.com/office/drawing/2014/chart" uri="{C3380CC4-5D6E-409C-BE32-E72D297353CC}">
                <c16:uniqueId val="{00000000-68AE-4CAD-AA71-4CB47D7C432C}"/>
              </c:ext>
            </c:extLst>
          </c:dPt>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Sheet1!$F$2:$F$13</c:f>
              <c:numCache>
                <c:formatCode>General</c:formatCode>
                <c:ptCount val="12"/>
                <c:pt idx="0">
                  <c:v>19</c:v>
                </c:pt>
                <c:pt idx="1">
                  <c:v>13</c:v>
                </c:pt>
                <c:pt idx="2">
                  <c:v>11</c:v>
                </c:pt>
                <c:pt idx="3">
                  <c:v>15</c:v>
                </c:pt>
                <c:pt idx="4">
                  <c:v>5</c:v>
                </c:pt>
                <c:pt idx="5">
                  <c:v>8</c:v>
                </c:pt>
                <c:pt idx="6">
                  <c:v>3</c:v>
                </c:pt>
                <c:pt idx="7">
                  <c:v>4</c:v>
                </c:pt>
                <c:pt idx="8">
                  <c:v>4</c:v>
                </c:pt>
                <c:pt idx="9">
                  <c:v>2</c:v>
                </c:pt>
                <c:pt idx="10">
                  <c:v>2</c:v>
                </c:pt>
                <c:pt idx="11">
                  <c:v>3</c:v>
                </c:pt>
              </c:numCache>
            </c:numRef>
          </c:val>
          <c:smooth val="0"/>
          <c:extLst>
            <c:ext xmlns:c16="http://schemas.microsoft.com/office/drawing/2014/chart" uri="{C3380CC4-5D6E-409C-BE32-E72D297353CC}">
              <c16:uniqueId val="{00000002-5429-43DE-BC08-B94A68659A70}"/>
            </c:ext>
          </c:extLst>
        </c:ser>
        <c:dLbls>
          <c:showLegendKey val="0"/>
          <c:showVal val="0"/>
          <c:showCatName val="0"/>
          <c:showSerName val="0"/>
          <c:showPercent val="0"/>
          <c:showBubbleSize val="0"/>
        </c:dLbls>
        <c:smooth val="0"/>
        <c:axId val="161229680"/>
        <c:axId val="161228432"/>
      </c:lineChart>
      <c:catAx>
        <c:axId val="1612296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228432"/>
        <c:crosses val="autoZero"/>
        <c:auto val="1"/>
        <c:lblAlgn val="ctr"/>
        <c:lblOffset val="100"/>
        <c:noMultiLvlLbl val="0"/>
      </c:catAx>
      <c:valAx>
        <c:axId val="161228432"/>
        <c:scaling>
          <c:orientation val="maxMi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229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0599070263145E-2"/>
          <c:y val="5.0507223295455324E-2"/>
          <c:w val="0.93108457029469716"/>
          <c:h val="0.88553543760562847"/>
        </c:manualLayout>
      </c:layout>
      <c:barChart>
        <c:barDir val="col"/>
        <c:grouping val="clustered"/>
        <c:varyColors val="0"/>
        <c:ser>
          <c:idx val="0"/>
          <c:order val="0"/>
          <c:tx>
            <c:strRef>
              <c:f>Sheet1!$B$1</c:f>
              <c:strCache>
                <c:ptCount val="1"/>
                <c:pt idx="0">
                  <c:v>Registrations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January 2024</c:v>
                </c:pt>
                <c:pt idx="1">
                  <c:v>February 2024</c:v>
                </c:pt>
                <c:pt idx="2">
                  <c:v>March 2024</c:v>
                </c:pt>
                <c:pt idx="3">
                  <c:v>April 2024</c:v>
                </c:pt>
                <c:pt idx="4">
                  <c:v>May 2024</c:v>
                </c:pt>
                <c:pt idx="5">
                  <c:v>June 2024</c:v>
                </c:pt>
                <c:pt idx="6">
                  <c:v>July 2024</c:v>
                </c:pt>
                <c:pt idx="7">
                  <c:v>August 2024</c:v>
                </c:pt>
              </c:strCache>
            </c:strRef>
          </c:cat>
          <c:val>
            <c:numRef>
              <c:f>Sheet1!$B$2:$B$9</c:f>
              <c:numCache>
                <c:formatCode>#,##0</c:formatCode>
                <c:ptCount val="8"/>
                <c:pt idx="0">
                  <c:v>26218</c:v>
                </c:pt>
                <c:pt idx="1">
                  <c:v>25563</c:v>
                </c:pt>
                <c:pt idx="2">
                  <c:v>26446</c:v>
                </c:pt>
                <c:pt idx="3">
                  <c:v>27118</c:v>
                </c:pt>
                <c:pt idx="4">
                  <c:v>26446</c:v>
                </c:pt>
                <c:pt idx="5">
                  <c:v>22945</c:v>
                </c:pt>
                <c:pt idx="6">
                  <c:v>23193</c:v>
                </c:pt>
                <c:pt idx="7">
                  <c:v>26720</c:v>
                </c:pt>
              </c:numCache>
            </c:numRef>
          </c:val>
          <c:extLst>
            <c:ext xmlns:c16="http://schemas.microsoft.com/office/drawing/2014/chart" uri="{C3380CC4-5D6E-409C-BE32-E72D297353CC}">
              <c16:uniqueId val="{00000000-AF42-476C-8FEA-22C899858F8A}"/>
            </c:ext>
          </c:extLst>
        </c:ser>
        <c:dLbls>
          <c:dLblPos val="outEnd"/>
          <c:showLegendKey val="0"/>
          <c:showVal val="1"/>
          <c:showCatName val="0"/>
          <c:showSerName val="0"/>
          <c:showPercent val="0"/>
          <c:showBubbleSize val="0"/>
        </c:dLbls>
        <c:gapWidth val="100"/>
        <c:overlap val="-27"/>
        <c:axId val="527395008"/>
        <c:axId val="1965359136"/>
      </c:barChart>
      <c:catAx>
        <c:axId val="5273950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5359136"/>
        <c:crosses val="autoZero"/>
        <c:auto val="1"/>
        <c:lblAlgn val="ctr"/>
        <c:lblOffset val="100"/>
        <c:noMultiLvlLbl val="0"/>
      </c:catAx>
      <c:valAx>
        <c:axId val="1965359136"/>
        <c:scaling>
          <c:orientation val="minMax"/>
          <c:max val="30000"/>
          <c:min val="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9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09439002671415E-2"/>
          <c:y val="2.132079833835018E-2"/>
          <c:w val="0.93108457029469716"/>
          <c:h val="0.88553543760562847"/>
        </c:manualLayout>
      </c:layout>
      <c:barChart>
        <c:barDir val="col"/>
        <c:grouping val="clustered"/>
        <c:varyColors val="0"/>
        <c:ser>
          <c:idx val="0"/>
          <c:order val="0"/>
          <c:tx>
            <c:strRef>
              <c:f>Sheet1!$B$1</c:f>
              <c:strCache>
                <c:ptCount val="1"/>
                <c:pt idx="0">
                  <c:v>Registrations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January 2024</c:v>
                </c:pt>
                <c:pt idx="1">
                  <c:v>February 2024</c:v>
                </c:pt>
                <c:pt idx="2">
                  <c:v>March 2024</c:v>
                </c:pt>
                <c:pt idx="3">
                  <c:v>April 2024</c:v>
                </c:pt>
                <c:pt idx="4">
                  <c:v>May 2024</c:v>
                </c:pt>
                <c:pt idx="5">
                  <c:v>June 2024</c:v>
                </c:pt>
                <c:pt idx="6">
                  <c:v>July 2024</c:v>
                </c:pt>
                <c:pt idx="7">
                  <c:v>August 2024</c:v>
                </c:pt>
              </c:strCache>
            </c:strRef>
          </c:cat>
          <c:val>
            <c:numRef>
              <c:f>Sheet1!$B$2:$B$9</c:f>
              <c:numCache>
                <c:formatCode>#,##0</c:formatCode>
                <c:ptCount val="8"/>
                <c:pt idx="0">
                  <c:v>1095</c:v>
                </c:pt>
                <c:pt idx="1">
                  <c:v>1044</c:v>
                </c:pt>
                <c:pt idx="2">
                  <c:v>1239</c:v>
                </c:pt>
                <c:pt idx="3">
                  <c:v>1175</c:v>
                </c:pt>
                <c:pt idx="4">
                  <c:v>1239</c:v>
                </c:pt>
                <c:pt idx="5">
                  <c:v>1128</c:v>
                </c:pt>
                <c:pt idx="6">
                  <c:v>1143</c:v>
                </c:pt>
                <c:pt idx="7">
                  <c:v>1262</c:v>
                </c:pt>
              </c:numCache>
            </c:numRef>
          </c:val>
          <c:extLst>
            <c:ext xmlns:c16="http://schemas.microsoft.com/office/drawing/2014/chart" uri="{C3380CC4-5D6E-409C-BE32-E72D297353CC}">
              <c16:uniqueId val="{00000000-AF42-476C-8FEA-22C899858F8A}"/>
            </c:ext>
          </c:extLst>
        </c:ser>
        <c:dLbls>
          <c:dLblPos val="outEnd"/>
          <c:showLegendKey val="0"/>
          <c:showVal val="1"/>
          <c:showCatName val="0"/>
          <c:showSerName val="0"/>
          <c:showPercent val="0"/>
          <c:showBubbleSize val="0"/>
        </c:dLbls>
        <c:gapWidth val="100"/>
        <c:overlap val="-27"/>
        <c:axId val="527395008"/>
        <c:axId val="1965359136"/>
      </c:barChart>
      <c:catAx>
        <c:axId val="5273950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5359136"/>
        <c:crosses val="autoZero"/>
        <c:auto val="1"/>
        <c:lblAlgn val="ctr"/>
        <c:lblOffset val="100"/>
        <c:noMultiLvlLbl val="0"/>
      </c:catAx>
      <c:valAx>
        <c:axId val="196535913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9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77616113203241E-2"/>
          <c:y val="6.2785028234234472E-2"/>
          <c:w val="0.91790016737038305"/>
          <c:h val="0.84725190389524896"/>
        </c:manualLayout>
      </c:layout>
      <c:barChart>
        <c:barDir val="col"/>
        <c:grouping val="clustered"/>
        <c:varyColors val="0"/>
        <c:ser>
          <c:idx val="0"/>
          <c:order val="0"/>
          <c:tx>
            <c:strRef>
              <c:f>Sheet1!$A$2</c:f>
              <c:strCache>
                <c:ptCount val="1"/>
                <c:pt idx="0">
                  <c:v>Dec-20</c:v>
                </c:pt>
              </c:strCache>
            </c:strRef>
          </c:tx>
          <c:spPr>
            <a:solidFill>
              <a:schemeClr val="accent1">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Sheet1!$B$2</c:f>
              <c:numCache>
                <c:formatCode>#,##0</c:formatCode>
                <c:ptCount val="1"/>
                <c:pt idx="0">
                  <c:v>206</c:v>
                </c:pt>
              </c:numCache>
            </c:numRef>
          </c:val>
          <c:extLst>
            <c:ext xmlns:c16="http://schemas.microsoft.com/office/drawing/2014/chart" uri="{C3380CC4-5D6E-409C-BE32-E72D297353CC}">
              <c16:uniqueId val="{00000000-8A32-4795-8214-C6D11A9A8978}"/>
            </c:ext>
          </c:extLst>
        </c:ser>
        <c:ser>
          <c:idx val="1"/>
          <c:order val="1"/>
          <c:tx>
            <c:strRef>
              <c:f>Sheet1!$A$3</c:f>
              <c:strCache>
                <c:ptCount val="1"/>
                <c:pt idx="0">
                  <c:v>Nov-20</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Sheet1!$B$3</c:f>
              <c:numCache>
                <c:formatCode>#,##0</c:formatCode>
                <c:ptCount val="1"/>
                <c:pt idx="0">
                  <c:v>6004</c:v>
                </c:pt>
              </c:numCache>
            </c:numRef>
          </c:val>
          <c:extLst>
            <c:ext xmlns:c16="http://schemas.microsoft.com/office/drawing/2014/chart" uri="{C3380CC4-5D6E-409C-BE32-E72D297353CC}">
              <c16:uniqueId val="{00000001-8A32-4795-8214-C6D11A9A8978}"/>
            </c:ext>
          </c:extLst>
        </c:ser>
        <c:ser>
          <c:idx val="2"/>
          <c:order val="2"/>
          <c:tx>
            <c:strRef>
              <c:f>Sheet1!$A$4</c:f>
              <c:strCache>
                <c:ptCount val="1"/>
                <c:pt idx="0">
                  <c:v>Oct-20</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Sheet1!$B$4</c:f>
              <c:numCache>
                <c:formatCode>#,##0</c:formatCode>
                <c:ptCount val="1"/>
                <c:pt idx="0">
                  <c:v>42775</c:v>
                </c:pt>
              </c:numCache>
            </c:numRef>
          </c:val>
          <c:extLst>
            <c:ext xmlns:c16="http://schemas.microsoft.com/office/drawing/2014/chart" uri="{C3380CC4-5D6E-409C-BE32-E72D297353CC}">
              <c16:uniqueId val="{00000003-8A32-4795-8214-C6D11A9A8978}"/>
            </c:ext>
          </c:extLst>
        </c:ser>
        <c:ser>
          <c:idx val="3"/>
          <c:order val="3"/>
          <c:tx>
            <c:strRef>
              <c:f>Sheet1!$A$5</c:f>
              <c:strCache>
                <c:ptCount val="1"/>
                <c:pt idx="0">
                  <c:v>Sep-20</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Sheet1!$B$5</c:f>
              <c:numCache>
                <c:formatCode>#,##0</c:formatCode>
                <c:ptCount val="1"/>
                <c:pt idx="0">
                  <c:v>37421</c:v>
                </c:pt>
              </c:numCache>
            </c:numRef>
          </c:val>
          <c:extLst>
            <c:ext xmlns:c16="http://schemas.microsoft.com/office/drawing/2014/chart" uri="{C3380CC4-5D6E-409C-BE32-E72D297353CC}">
              <c16:uniqueId val="{00000004-8A32-4795-8214-C6D11A9A8978}"/>
            </c:ext>
          </c:extLst>
        </c:ser>
        <c:ser>
          <c:idx val="4"/>
          <c:order val="4"/>
          <c:tx>
            <c:strRef>
              <c:f>Sheet1!$A$6</c:f>
              <c:strCache>
                <c:ptCount val="1"/>
                <c:pt idx="0">
                  <c:v>Aug-20</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Sheet1!$B$6</c:f>
              <c:numCache>
                <c:formatCode>#,##0</c:formatCode>
                <c:ptCount val="1"/>
                <c:pt idx="0">
                  <c:v>14097</c:v>
                </c:pt>
              </c:numCache>
            </c:numRef>
          </c:val>
          <c:extLst>
            <c:ext xmlns:c16="http://schemas.microsoft.com/office/drawing/2014/chart" uri="{C3380CC4-5D6E-409C-BE32-E72D297353CC}">
              <c16:uniqueId val="{00000005-8A32-4795-8214-C6D11A9A8978}"/>
            </c:ext>
          </c:extLst>
        </c:ser>
        <c:ser>
          <c:idx val="5"/>
          <c:order val="5"/>
          <c:tx>
            <c:strRef>
              <c:f>Sheet1!$A$7</c:f>
              <c:strCache>
                <c:ptCount val="1"/>
                <c:pt idx="0">
                  <c:v>Jul-20</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Sheet1!$B$7</c:f>
              <c:numCache>
                <c:formatCode>#,##0</c:formatCode>
                <c:ptCount val="1"/>
                <c:pt idx="0">
                  <c:v>5264</c:v>
                </c:pt>
              </c:numCache>
            </c:numRef>
          </c:val>
          <c:extLst>
            <c:ext xmlns:c16="http://schemas.microsoft.com/office/drawing/2014/chart" uri="{C3380CC4-5D6E-409C-BE32-E72D297353CC}">
              <c16:uniqueId val="{00000006-8A32-4795-8214-C6D11A9A8978}"/>
            </c:ext>
          </c:extLst>
        </c:ser>
        <c:ser>
          <c:idx val="6"/>
          <c:order val="6"/>
          <c:tx>
            <c:strRef>
              <c:f>Sheet1!$A$8</c:f>
              <c:strCache>
                <c:ptCount val="1"/>
                <c:pt idx="0">
                  <c:v>Jun-20</c:v>
                </c:pt>
              </c:strCache>
            </c:strRef>
          </c:tx>
          <c:spPr>
            <a:solidFill>
              <a:schemeClr val="accent1">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Sheet1!$B$8</c:f>
              <c:numCache>
                <c:formatCode>#,##0</c:formatCode>
                <c:ptCount val="1"/>
                <c:pt idx="0">
                  <c:v>18974</c:v>
                </c:pt>
              </c:numCache>
            </c:numRef>
          </c:val>
          <c:extLst>
            <c:ext xmlns:c16="http://schemas.microsoft.com/office/drawing/2014/chart" uri="{C3380CC4-5D6E-409C-BE32-E72D297353CC}">
              <c16:uniqueId val="{00000007-8A32-4795-8214-C6D11A9A8978}"/>
            </c:ext>
          </c:extLst>
        </c:ser>
        <c:ser>
          <c:idx val="7"/>
          <c:order val="7"/>
          <c:tx>
            <c:strRef>
              <c:f>Sheet1!$A$9</c:f>
              <c:strCache>
                <c:ptCount val="1"/>
                <c:pt idx="0">
                  <c:v>May-20</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Sheet1!$B$9</c:f>
              <c:numCache>
                <c:formatCode>#,##0</c:formatCode>
                <c:ptCount val="1"/>
                <c:pt idx="0">
                  <c:v>2590</c:v>
                </c:pt>
              </c:numCache>
            </c:numRef>
          </c:val>
          <c:extLst>
            <c:ext xmlns:c16="http://schemas.microsoft.com/office/drawing/2014/chart" uri="{C3380CC4-5D6E-409C-BE32-E72D297353CC}">
              <c16:uniqueId val="{00000008-8A32-4795-8214-C6D11A9A8978}"/>
            </c:ext>
          </c:extLst>
        </c:ser>
        <c:ser>
          <c:idx val="8"/>
          <c:order val="8"/>
          <c:tx>
            <c:strRef>
              <c:f>Sheet1!$A$10</c:f>
              <c:strCache>
                <c:ptCount val="1"/>
                <c:pt idx="0">
                  <c:v>Apr-20</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Sheet1!$B$10</c:f>
              <c:numCache>
                <c:formatCode>#,##0</c:formatCode>
                <c:ptCount val="1"/>
                <c:pt idx="0">
                  <c:v>1741</c:v>
                </c:pt>
              </c:numCache>
            </c:numRef>
          </c:val>
          <c:extLst>
            <c:ext xmlns:c16="http://schemas.microsoft.com/office/drawing/2014/chart" uri="{C3380CC4-5D6E-409C-BE32-E72D297353CC}">
              <c16:uniqueId val="{00000009-8A32-4795-8214-C6D11A9A8978}"/>
            </c:ext>
          </c:extLst>
        </c:ser>
        <c:ser>
          <c:idx val="9"/>
          <c:order val="9"/>
          <c:tx>
            <c:strRef>
              <c:f>Sheet1!$A$11</c:f>
              <c:strCache>
                <c:ptCount val="1"/>
                <c:pt idx="0">
                  <c:v>Mar-20</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Sheet1!$B$11</c:f>
              <c:numCache>
                <c:formatCode>#,##0</c:formatCode>
                <c:ptCount val="1"/>
                <c:pt idx="0">
                  <c:v>8858</c:v>
                </c:pt>
              </c:numCache>
            </c:numRef>
          </c:val>
          <c:extLst>
            <c:ext xmlns:c16="http://schemas.microsoft.com/office/drawing/2014/chart" uri="{C3380CC4-5D6E-409C-BE32-E72D297353CC}">
              <c16:uniqueId val="{0000000A-8A32-4795-8214-C6D11A9A8978}"/>
            </c:ext>
          </c:extLst>
        </c:ser>
        <c:ser>
          <c:idx val="10"/>
          <c:order val="10"/>
          <c:tx>
            <c:strRef>
              <c:f>Sheet1!$A$12</c:f>
              <c:strCache>
                <c:ptCount val="1"/>
                <c:pt idx="0">
                  <c:v>Feb-20</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Sheet1!$B$12</c:f>
              <c:numCache>
                <c:formatCode>#,##0</c:formatCode>
                <c:ptCount val="1"/>
                <c:pt idx="0">
                  <c:v>21215</c:v>
                </c:pt>
              </c:numCache>
            </c:numRef>
          </c:val>
          <c:extLst>
            <c:ext xmlns:c16="http://schemas.microsoft.com/office/drawing/2014/chart" uri="{C3380CC4-5D6E-409C-BE32-E72D297353CC}">
              <c16:uniqueId val="{0000000B-8A32-4795-8214-C6D11A9A8978}"/>
            </c:ext>
          </c:extLst>
        </c:ser>
        <c:ser>
          <c:idx val="11"/>
          <c:order val="11"/>
          <c:tx>
            <c:strRef>
              <c:f>Sheet1!$A$13</c:f>
              <c:strCache>
                <c:ptCount val="1"/>
                <c:pt idx="0">
                  <c:v>Jan-20</c:v>
                </c:pt>
              </c:strCache>
            </c:strRef>
          </c:tx>
          <c:spPr>
            <a:solidFill>
              <a:schemeClr val="accent1">
                <a:tint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Sheet1!$B$13</c:f>
              <c:numCache>
                <c:formatCode>#,##0</c:formatCode>
                <c:ptCount val="1"/>
                <c:pt idx="0">
                  <c:v>3112</c:v>
                </c:pt>
              </c:numCache>
            </c:numRef>
          </c:val>
          <c:extLst>
            <c:ext xmlns:c16="http://schemas.microsoft.com/office/drawing/2014/chart" uri="{C3380CC4-5D6E-409C-BE32-E72D297353CC}">
              <c16:uniqueId val="{0000000C-8A32-4795-8214-C6D11A9A8978}"/>
            </c:ext>
          </c:extLst>
        </c:ser>
        <c:dLbls>
          <c:dLblPos val="outEnd"/>
          <c:showLegendKey val="0"/>
          <c:showVal val="1"/>
          <c:showCatName val="0"/>
          <c:showSerName val="0"/>
          <c:showPercent val="0"/>
          <c:showBubbleSize val="0"/>
        </c:dLbls>
        <c:gapWidth val="219"/>
        <c:overlap val="-27"/>
        <c:axId val="950998751"/>
        <c:axId val="948984271"/>
      </c:barChart>
      <c:catAx>
        <c:axId val="950998751"/>
        <c:scaling>
          <c:orientation val="minMax"/>
        </c:scaling>
        <c:delete val="1"/>
        <c:axPos val="b"/>
        <c:numFmt formatCode="General" sourceLinked="1"/>
        <c:majorTickMark val="none"/>
        <c:minorTickMark val="none"/>
        <c:tickLblPos val="nextTo"/>
        <c:crossAx val="948984271"/>
        <c:crosses val="autoZero"/>
        <c:auto val="1"/>
        <c:lblAlgn val="ctr"/>
        <c:lblOffset val="100"/>
        <c:noMultiLvlLbl val="0"/>
      </c:catAx>
      <c:valAx>
        <c:axId val="948984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998751"/>
        <c:crosses val="autoZero"/>
        <c:crossBetween val="between"/>
      </c:valAx>
      <c:spPr>
        <a:noFill/>
        <a:ln>
          <a:noFill/>
        </a:ln>
        <a:effectLst/>
      </c:spPr>
    </c:plotArea>
    <c:legend>
      <c:legendPos val="b"/>
      <c:layout>
        <c:manualLayout>
          <c:xMode val="edge"/>
          <c:yMode val="edge"/>
          <c:x val="9.3843527711210017E-2"/>
          <c:y val="0.93141834763053011"/>
          <c:w val="0.85096019247594046"/>
          <c:h val="5.3032570836575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77616113203241E-2"/>
          <c:y val="6.2785028234234472E-2"/>
          <c:w val="0.91790016737038305"/>
          <c:h val="0.84725190389524896"/>
        </c:manualLayout>
      </c:layout>
      <c:barChart>
        <c:barDir val="col"/>
        <c:grouping val="clustered"/>
        <c:varyColors val="0"/>
        <c:ser>
          <c:idx val="0"/>
          <c:order val="0"/>
          <c:tx>
            <c:strRef>
              <c:f>Sheet1!$A$2</c:f>
              <c:strCache>
                <c:ptCount val="1"/>
                <c:pt idx="0">
                  <c:v>Dec-24</c:v>
                </c:pt>
              </c:strCache>
            </c:strRef>
          </c:tx>
          <c:spPr>
            <a:solidFill>
              <a:schemeClr val="accent1">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Sheet1!$B$2</c:f>
              <c:numCache>
                <c:formatCode>#,##0</c:formatCode>
                <c:ptCount val="1"/>
                <c:pt idx="0">
                  <c:v>0</c:v>
                </c:pt>
              </c:numCache>
            </c:numRef>
          </c:val>
          <c:extLst>
            <c:ext xmlns:c16="http://schemas.microsoft.com/office/drawing/2014/chart" uri="{C3380CC4-5D6E-409C-BE32-E72D297353CC}">
              <c16:uniqueId val="{00000000-8A32-4795-8214-C6D11A9A8978}"/>
            </c:ext>
          </c:extLst>
        </c:ser>
        <c:ser>
          <c:idx val="1"/>
          <c:order val="1"/>
          <c:tx>
            <c:strRef>
              <c:f>Sheet1!$A$3</c:f>
              <c:strCache>
                <c:ptCount val="1"/>
                <c:pt idx="0">
                  <c:v>Nov-24</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Sheet1!$B$3</c:f>
              <c:numCache>
                <c:formatCode>#,##0</c:formatCode>
                <c:ptCount val="1"/>
                <c:pt idx="0">
                  <c:v>0</c:v>
                </c:pt>
              </c:numCache>
            </c:numRef>
          </c:val>
          <c:extLst>
            <c:ext xmlns:c16="http://schemas.microsoft.com/office/drawing/2014/chart" uri="{C3380CC4-5D6E-409C-BE32-E72D297353CC}">
              <c16:uniqueId val="{00000001-8A32-4795-8214-C6D11A9A8978}"/>
            </c:ext>
          </c:extLst>
        </c:ser>
        <c:ser>
          <c:idx val="2"/>
          <c:order val="2"/>
          <c:tx>
            <c:strRef>
              <c:f>Sheet1!$A$4</c:f>
              <c:strCache>
                <c:ptCount val="1"/>
                <c:pt idx="0">
                  <c:v>Oct-24</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Sheet1!$B$4</c:f>
              <c:numCache>
                <c:formatCode>#,##0</c:formatCode>
                <c:ptCount val="1"/>
                <c:pt idx="0">
                  <c:v>0</c:v>
                </c:pt>
              </c:numCache>
            </c:numRef>
          </c:val>
          <c:extLst>
            <c:ext xmlns:c16="http://schemas.microsoft.com/office/drawing/2014/chart" uri="{C3380CC4-5D6E-409C-BE32-E72D297353CC}">
              <c16:uniqueId val="{00000003-8A32-4795-8214-C6D11A9A8978}"/>
            </c:ext>
          </c:extLst>
        </c:ser>
        <c:ser>
          <c:idx val="3"/>
          <c:order val="3"/>
          <c:tx>
            <c:strRef>
              <c:f>Sheet1!$A$5</c:f>
              <c:strCache>
                <c:ptCount val="1"/>
                <c:pt idx="0">
                  <c:v>Sep-24</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Sheet1!$B$5</c:f>
              <c:numCache>
                <c:formatCode>#,##0</c:formatCode>
                <c:ptCount val="1"/>
                <c:pt idx="0">
                  <c:v>0</c:v>
                </c:pt>
              </c:numCache>
            </c:numRef>
          </c:val>
          <c:extLst>
            <c:ext xmlns:c16="http://schemas.microsoft.com/office/drawing/2014/chart" uri="{C3380CC4-5D6E-409C-BE32-E72D297353CC}">
              <c16:uniqueId val="{00000004-8A32-4795-8214-C6D11A9A8978}"/>
            </c:ext>
          </c:extLst>
        </c:ser>
        <c:ser>
          <c:idx val="4"/>
          <c:order val="4"/>
          <c:tx>
            <c:strRef>
              <c:f>Sheet1!$A$6</c:f>
              <c:strCache>
                <c:ptCount val="1"/>
                <c:pt idx="0">
                  <c:v>Aug-24</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Sheet1!$B$6</c:f>
              <c:numCache>
                <c:formatCode>#,##0</c:formatCode>
                <c:ptCount val="1"/>
                <c:pt idx="0">
                  <c:v>8623</c:v>
                </c:pt>
              </c:numCache>
            </c:numRef>
          </c:val>
          <c:extLst>
            <c:ext xmlns:c16="http://schemas.microsoft.com/office/drawing/2014/chart" uri="{C3380CC4-5D6E-409C-BE32-E72D297353CC}">
              <c16:uniqueId val="{00000005-8A32-4795-8214-C6D11A9A8978}"/>
            </c:ext>
          </c:extLst>
        </c:ser>
        <c:ser>
          <c:idx val="5"/>
          <c:order val="5"/>
          <c:tx>
            <c:strRef>
              <c:f>Sheet1!$A$7</c:f>
              <c:strCache>
                <c:ptCount val="1"/>
                <c:pt idx="0">
                  <c:v>Jul-24</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Sheet1!$B$7</c:f>
              <c:numCache>
                <c:formatCode>#,##0</c:formatCode>
                <c:ptCount val="1"/>
                <c:pt idx="0">
                  <c:v>7988</c:v>
                </c:pt>
              </c:numCache>
            </c:numRef>
          </c:val>
          <c:extLst>
            <c:ext xmlns:c16="http://schemas.microsoft.com/office/drawing/2014/chart" uri="{C3380CC4-5D6E-409C-BE32-E72D297353CC}">
              <c16:uniqueId val="{00000006-8A32-4795-8214-C6D11A9A8978}"/>
            </c:ext>
          </c:extLst>
        </c:ser>
        <c:ser>
          <c:idx val="6"/>
          <c:order val="6"/>
          <c:tx>
            <c:strRef>
              <c:f>Sheet1!$A$8</c:f>
              <c:strCache>
                <c:ptCount val="1"/>
                <c:pt idx="0">
                  <c:v>Jun-24</c:v>
                </c:pt>
              </c:strCache>
            </c:strRef>
          </c:tx>
          <c:spPr>
            <a:solidFill>
              <a:schemeClr val="accent1">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Sheet1!$B$8</c:f>
              <c:numCache>
                <c:formatCode>#,##0</c:formatCode>
                <c:ptCount val="1"/>
                <c:pt idx="0">
                  <c:v>3775</c:v>
                </c:pt>
              </c:numCache>
            </c:numRef>
          </c:val>
          <c:extLst>
            <c:ext xmlns:c16="http://schemas.microsoft.com/office/drawing/2014/chart" uri="{C3380CC4-5D6E-409C-BE32-E72D297353CC}">
              <c16:uniqueId val="{00000007-8A32-4795-8214-C6D11A9A8978}"/>
            </c:ext>
          </c:extLst>
        </c:ser>
        <c:ser>
          <c:idx val="7"/>
          <c:order val="7"/>
          <c:tx>
            <c:strRef>
              <c:f>Sheet1!$A$9</c:f>
              <c:strCache>
                <c:ptCount val="1"/>
                <c:pt idx="0">
                  <c:v>May-20</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Sheet1!$B$9</c:f>
              <c:numCache>
                <c:formatCode>#,##0</c:formatCode>
                <c:ptCount val="1"/>
                <c:pt idx="0">
                  <c:v>1769</c:v>
                </c:pt>
              </c:numCache>
            </c:numRef>
          </c:val>
          <c:extLst>
            <c:ext xmlns:c16="http://schemas.microsoft.com/office/drawing/2014/chart" uri="{C3380CC4-5D6E-409C-BE32-E72D297353CC}">
              <c16:uniqueId val="{00000008-8A32-4795-8214-C6D11A9A8978}"/>
            </c:ext>
          </c:extLst>
        </c:ser>
        <c:ser>
          <c:idx val="8"/>
          <c:order val="8"/>
          <c:tx>
            <c:strRef>
              <c:f>Sheet1!$A$10</c:f>
              <c:strCache>
                <c:ptCount val="1"/>
                <c:pt idx="0">
                  <c:v>Apr-20</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Sheet1!$B$10</c:f>
              <c:numCache>
                <c:formatCode>#,##0</c:formatCode>
                <c:ptCount val="1"/>
                <c:pt idx="0">
                  <c:v>1739</c:v>
                </c:pt>
              </c:numCache>
            </c:numRef>
          </c:val>
          <c:extLst>
            <c:ext xmlns:c16="http://schemas.microsoft.com/office/drawing/2014/chart" uri="{C3380CC4-5D6E-409C-BE32-E72D297353CC}">
              <c16:uniqueId val="{00000009-8A32-4795-8214-C6D11A9A8978}"/>
            </c:ext>
          </c:extLst>
        </c:ser>
        <c:ser>
          <c:idx val="9"/>
          <c:order val="9"/>
          <c:tx>
            <c:strRef>
              <c:f>Sheet1!$A$11</c:f>
              <c:strCache>
                <c:ptCount val="1"/>
                <c:pt idx="0">
                  <c:v>Mar-20</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Sheet1!$B$11</c:f>
              <c:numCache>
                <c:formatCode>#,##0</c:formatCode>
                <c:ptCount val="1"/>
                <c:pt idx="0">
                  <c:v>3587</c:v>
                </c:pt>
              </c:numCache>
            </c:numRef>
          </c:val>
          <c:extLst>
            <c:ext xmlns:c16="http://schemas.microsoft.com/office/drawing/2014/chart" uri="{C3380CC4-5D6E-409C-BE32-E72D297353CC}">
              <c16:uniqueId val="{0000000A-8A32-4795-8214-C6D11A9A8978}"/>
            </c:ext>
          </c:extLst>
        </c:ser>
        <c:ser>
          <c:idx val="10"/>
          <c:order val="10"/>
          <c:tx>
            <c:strRef>
              <c:f>Sheet1!$A$12</c:f>
              <c:strCache>
                <c:ptCount val="1"/>
                <c:pt idx="0">
                  <c:v>Feb-20</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Sheet1!$B$12</c:f>
              <c:numCache>
                <c:formatCode>#,##0</c:formatCode>
                <c:ptCount val="1"/>
                <c:pt idx="0">
                  <c:v>3525</c:v>
                </c:pt>
              </c:numCache>
            </c:numRef>
          </c:val>
          <c:extLst>
            <c:ext xmlns:c16="http://schemas.microsoft.com/office/drawing/2014/chart" uri="{C3380CC4-5D6E-409C-BE32-E72D297353CC}">
              <c16:uniqueId val="{0000000B-8A32-4795-8214-C6D11A9A8978}"/>
            </c:ext>
          </c:extLst>
        </c:ser>
        <c:ser>
          <c:idx val="11"/>
          <c:order val="11"/>
          <c:tx>
            <c:strRef>
              <c:f>Sheet1!$A$13</c:f>
              <c:strCache>
                <c:ptCount val="1"/>
                <c:pt idx="0">
                  <c:v>Jan-20</c:v>
                </c:pt>
              </c:strCache>
            </c:strRef>
          </c:tx>
          <c:spPr>
            <a:solidFill>
              <a:schemeClr val="accent1">
                <a:tint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Sheet1!$B$13</c:f>
              <c:numCache>
                <c:formatCode>#,##0</c:formatCode>
                <c:ptCount val="1"/>
                <c:pt idx="0">
                  <c:v>3046</c:v>
                </c:pt>
              </c:numCache>
            </c:numRef>
          </c:val>
          <c:extLst>
            <c:ext xmlns:c16="http://schemas.microsoft.com/office/drawing/2014/chart" uri="{C3380CC4-5D6E-409C-BE32-E72D297353CC}">
              <c16:uniqueId val="{0000000C-8A32-4795-8214-C6D11A9A8978}"/>
            </c:ext>
          </c:extLst>
        </c:ser>
        <c:dLbls>
          <c:dLblPos val="outEnd"/>
          <c:showLegendKey val="0"/>
          <c:showVal val="1"/>
          <c:showCatName val="0"/>
          <c:showSerName val="0"/>
          <c:showPercent val="0"/>
          <c:showBubbleSize val="0"/>
        </c:dLbls>
        <c:gapWidth val="219"/>
        <c:overlap val="-27"/>
        <c:axId val="950998751"/>
        <c:axId val="948984271"/>
      </c:barChart>
      <c:catAx>
        <c:axId val="950998751"/>
        <c:scaling>
          <c:orientation val="minMax"/>
        </c:scaling>
        <c:delete val="1"/>
        <c:axPos val="b"/>
        <c:numFmt formatCode="General" sourceLinked="1"/>
        <c:majorTickMark val="none"/>
        <c:minorTickMark val="none"/>
        <c:tickLblPos val="nextTo"/>
        <c:crossAx val="948984271"/>
        <c:crosses val="autoZero"/>
        <c:auto val="1"/>
        <c:lblAlgn val="ctr"/>
        <c:lblOffset val="100"/>
        <c:noMultiLvlLbl val="0"/>
      </c:catAx>
      <c:valAx>
        <c:axId val="948984271"/>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998751"/>
        <c:crosses val="autoZero"/>
        <c:crossBetween val="between"/>
      </c:valAx>
      <c:spPr>
        <a:noFill/>
        <a:ln>
          <a:noFill/>
        </a:ln>
        <a:effectLst/>
      </c:spPr>
    </c:plotArea>
    <c:legend>
      <c:legendPos val="b"/>
      <c:layout>
        <c:manualLayout>
          <c:xMode val="edge"/>
          <c:yMode val="edge"/>
          <c:x val="9.3843527711210017E-2"/>
          <c:y val="0.93141834763053011"/>
          <c:w val="0.85096019247594046"/>
          <c:h val="5.3032570836575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77616113203241E-2"/>
          <c:y val="6.2785028234234472E-2"/>
          <c:w val="0.91790016737038305"/>
          <c:h val="0.84725190389524896"/>
        </c:manualLayout>
      </c:layout>
      <c:barChart>
        <c:barDir val="col"/>
        <c:grouping val="clustered"/>
        <c:varyColors val="0"/>
        <c:ser>
          <c:idx val="0"/>
          <c:order val="0"/>
          <c:tx>
            <c:strRef>
              <c:f>Sheet1!$A$2</c:f>
              <c:strCache>
                <c:ptCount val="1"/>
                <c:pt idx="0">
                  <c:v>Dec-20</c:v>
                </c:pt>
              </c:strCache>
            </c:strRef>
          </c:tx>
          <c:spPr>
            <a:solidFill>
              <a:schemeClr val="accent1">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Sheet1!$B$2:$C$2</c:f>
              <c:numCache>
                <c:formatCode>#,##0</c:formatCode>
                <c:ptCount val="1"/>
                <c:pt idx="0">
                  <c:v>3463</c:v>
                </c:pt>
              </c:numCache>
            </c:numRef>
          </c:val>
          <c:extLst>
            <c:ext xmlns:c16="http://schemas.microsoft.com/office/drawing/2014/chart" uri="{C3380CC4-5D6E-409C-BE32-E72D297353CC}">
              <c16:uniqueId val="{00000000-8A32-4795-8214-C6D11A9A8978}"/>
            </c:ext>
          </c:extLst>
        </c:ser>
        <c:ser>
          <c:idx val="1"/>
          <c:order val="1"/>
          <c:tx>
            <c:strRef>
              <c:f>Sheet1!$A$3</c:f>
              <c:strCache>
                <c:ptCount val="1"/>
                <c:pt idx="0">
                  <c:v>Nov-20</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Sheet1!$B$3:$C$3</c:f>
              <c:numCache>
                <c:formatCode>#,##0</c:formatCode>
                <c:ptCount val="1"/>
                <c:pt idx="0">
                  <c:v>15142</c:v>
                </c:pt>
              </c:numCache>
            </c:numRef>
          </c:val>
          <c:extLst>
            <c:ext xmlns:c16="http://schemas.microsoft.com/office/drawing/2014/chart" uri="{C3380CC4-5D6E-409C-BE32-E72D297353CC}">
              <c16:uniqueId val="{00000001-8A32-4795-8214-C6D11A9A8978}"/>
            </c:ext>
          </c:extLst>
        </c:ser>
        <c:ser>
          <c:idx val="2"/>
          <c:order val="2"/>
          <c:tx>
            <c:strRef>
              <c:f>Sheet1!$A$4</c:f>
              <c:strCache>
                <c:ptCount val="1"/>
                <c:pt idx="0">
                  <c:v>Oct-20</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Sheet1!$B$4:$C$4</c:f>
              <c:numCache>
                <c:formatCode>#,##0</c:formatCode>
                <c:ptCount val="1"/>
                <c:pt idx="0">
                  <c:v>117680</c:v>
                </c:pt>
              </c:numCache>
            </c:numRef>
          </c:val>
          <c:extLst>
            <c:ext xmlns:c16="http://schemas.microsoft.com/office/drawing/2014/chart" uri="{C3380CC4-5D6E-409C-BE32-E72D297353CC}">
              <c16:uniqueId val="{00000003-8A32-4795-8214-C6D11A9A8978}"/>
            </c:ext>
          </c:extLst>
        </c:ser>
        <c:ser>
          <c:idx val="3"/>
          <c:order val="3"/>
          <c:tx>
            <c:strRef>
              <c:f>Sheet1!$A$5</c:f>
              <c:strCache>
                <c:ptCount val="1"/>
                <c:pt idx="0">
                  <c:v>Sep-20</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Sheet1!$B$5:$C$5</c:f>
              <c:numCache>
                <c:formatCode>#,##0</c:formatCode>
                <c:ptCount val="1"/>
                <c:pt idx="0">
                  <c:v>184865</c:v>
                </c:pt>
              </c:numCache>
            </c:numRef>
          </c:val>
          <c:extLst>
            <c:ext xmlns:c16="http://schemas.microsoft.com/office/drawing/2014/chart" uri="{C3380CC4-5D6E-409C-BE32-E72D297353CC}">
              <c16:uniqueId val="{00000004-8A32-4795-8214-C6D11A9A8978}"/>
            </c:ext>
          </c:extLst>
        </c:ser>
        <c:ser>
          <c:idx val="4"/>
          <c:order val="4"/>
          <c:tx>
            <c:strRef>
              <c:f>Sheet1!$A$6</c:f>
              <c:strCache>
                <c:ptCount val="1"/>
                <c:pt idx="0">
                  <c:v>Aug-20</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Sheet1!$B$6:$C$6</c:f>
              <c:numCache>
                <c:formatCode>#,##0</c:formatCode>
                <c:ptCount val="1"/>
                <c:pt idx="0">
                  <c:v>43960</c:v>
                </c:pt>
              </c:numCache>
            </c:numRef>
          </c:val>
          <c:extLst>
            <c:ext xmlns:c16="http://schemas.microsoft.com/office/drawing/2014/chart" uri="{C3380CC4-5D6E-409C-BE32-E72D297353CC}">
              <c16:uniqueId val="{00000005-8A32-4795-8214-C6D11A9A8978}"/>
            </c:ext>
          </c:extLst>
        </c:ser>
        <c:ser>
          <c:idx val="5"/>
          <c:order val="5"/>
          <c:tx>
            <c:strRef>
              <c:f>Sheet1!$A$7</c:f>
              <c:strCache>
                <c:ptCount val="1"/>
                <c:pt idx="0">
                  <c:v>Jul-20</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Sheet1!$B$7:$C$7</c:f>
              <c:numCache>
                <c:formatCode>#,##0</c:formatCode>
                <c:ptCount val="1"/>
                <c:pt idx="0">
                  <c:v>16721</c:v>
                </c:pt>
              </c:numCache>
            </c:numRef>
          </c:val>
          <c:extLst>
            <c:ext xmlns:c16="http://schemas.microsoft.com/office/drawing/2014/chart" uri="{C3380CC4-5D6E-409C-BE32-E72D297353CC}">
              <c16:uniqueId val="{00000006-8A32-4795-8214-C6D11A9A8978}"/>
            </c:ext>
          </c:extLst>
        </c:ser>
        <c:ser>
          <c:idx val="6"/>
          <c:order val="6"/>
          <c:tx>
            <c:strRef>
              <c:f>Sheet1!$A$8</c:f>
              <c:strCache>
                <c:ptCount val="1"/>
                <c:pt idx="0">
                  <c:v>Jun-20</c:v>
                </c:pt>
              </c:strCache>
            </c:strRef>
          </c:tx>
          <c:spPr>
            <a:solidFill>
              <a:schemeClr val="accent1">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Sheet1!$B$8:$C$8</c:f>
              <c:numCache>
                <c:formatCode>#,##0</c:formatCode>
                <c:ptCount val="1"/>
                <c:pt idx="0">
                  <c:v>42667</c:v>
                </c:pt>
              </c:numCache>
            </c:numRef>
          </c:val>
          <c:extLst>
            <c:ext xmlns:c16="http://schemas.microsoft.com/office/drawing/2014/chart" uri="{C3380CC4-5D6E-409C-BE32-E72D297353CC}">
              <c16:uniqueId val="{00000007-8A32-4795-8214-C6D11A9A8978}"/>
            </c:ext>
          </c:extLst>
        </c:ser>
        <c:ser>
          <c:idx val="7"/>
          <c:order val="7"/>
          <c:tx>
            <c:strRef>
              <c:f>Sheet1!$A$9</c:f>
              <c:strCache>
                <c:ptCount val="1"/>
                <c:pt idx="0">
                  <c:v>May-20</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Sheet1!$B$9:$C$9</c:f>
              <c:numCache>
                <c:formatCode>#,##0</c:formatCode>
                <c:ptCount val="1"/>
                <c:pt idx="0">
                  <c:v>16100</c:v>
                </c:pt>
              </c:numCache>
            </c:numRef>
          </c:val>
          <c:extLst>
            <c:ext xmlns:c16="http://schemas.microsoft.com/office/drawing/2014/chart" uri="{C3380CC4-5D6E-409C-BE32-E72D297353CC}">
              <c16:uniqueId val="{00000008-8A32-4795-8214-C6D11A9A8978}"/>
            </c:ext>
          </c:extLst>
        </c:ser>
        <c:ser>
          <c:idx val="8"/>
          <c:order val="8"/>
          <c:tx>
            <c:strRef>
              <c:f>Sheet1!$A$10</c:f>
              <c:strCache>
                <c:ptCount val="1"/>
                <c:pt idx="0">
                  <c:v>Apr-20</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Sheet1!$B$10:$C$10</c:f>
              <c:numCache>
                <c:formatCode>#,##0</c:formatCode>
                <c:ptCount val="1"/>
                <c:pt idx="0">
                  <c:v>9790</c:v>
                </c:pt>
              </c:numCache>
            </c:numRef>
          </c:val>
          <c:extLst>
            <c:ext xmlns:c16="http://schemas.microsoft.com/office/drawing/2014/chart" uri="{C3380CC4-5D6E-409C-BE32-E72D297353CC}">
              <c16:uniqueId val="{00000009-8A32-4795-8214-C6D11A9A8978}"/>
            </c:ext>
          </c:extLst>
        </c:ser>
        <c:ser>
          <c:idx val="9"/>
          <c:order val="9"/>
          <c:tx>
            <c:strRef>
              <c:f>Sheet1!$A$11</c:f>
              <c:strCache>
                <c:ptCount val="1"/>
                <c:pt idx="0">
                  <c:v>Mar-20</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Sheet1!$B$11:$C$11</c:f>
              <c:numCache>
                <c:formatCode>#,##0</c:formatCode>
                <c:ptCount val="1"/>
                <c:pt idx="0">
                  <c:v>21296</c:v>
                </c:pt>
              </c:numCache>
            </c:numRef>
          </c:val>
          <c:extLst>
            <c:ext xmlns:c16="http://schemas.microsoft.com/office/drawing/2014/chart" uri="{C3380CC4-5D6E-409C-BE32-E72D297353CC}">
              <c16:uniqueId val="{0000000A-8A32-4795-8214-C6D11A9A8978}"/>
            </c:ext>
          </c:extLst>
        </c:ser>
        <c:ser>
          <c:idx val="10"/>
          <c:order val="10"/>
          <c:tx>
            <c:strRef>
              <c:f>Sheet1!$A$12</c:f>
              <c:strCache>
                <c:ptCount val="1"/>
                <c:pt idx="0">
                  <c:v>Feb-20</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Sheet1!$B$12:$C$12</c:f>
              <c:numCache>
                <c:formatCode>#,##0</c:formatCode>
                <c:ptCount val="1"/>
                <c:pt idx="0">
                  <c:v>49688</c:v>
                </c:pt>
              </c:numCache>
            </c:numRef>
          </c:val>
          <c:extLst>
            <c:ext xmlns:c16="http://schemas.microsoft.com/office/drawing/2014/chart" uri="{C3380CC4-5D6E-409C-BE32-E72D297353CC}">
              <c16:uniqueId val="{0000000B-8A32-4795-8214-C6D11A9A8978}"/>
            </c:ext>
          </c:extLst>
        </c:ser>
        <c:ser>
          <c:idx val="11"/>
          <c:order val="11"/>
          <c:tx>
            <c:strRef>
              <c:f>Sheet1!$A$13</c:f>
              <c:strCache>
                <c:ptCount val="1"/>
                <c:pt idx="0">
                  <c:v>Jan-20</c:v>
                </c:pt>
              </c:strCache>
            </c:strRef>
          </c:tx>
          <c:spPr>
            <a:solidFill>
              <a:schemeClr val="accent1">
                <a:tint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Sheet1!$B$13:$C$13</c:f>
              <c:numCache>
                <c:formatCode>#,##0</c:formatCode>
                <c:ptCount val="1"/>
                <c:pt idx="0">
                  <c:v>16896</c:v>
                </c:pt>
              </c:numCache>
            </c:numRef>
          </c:val>
          <c:extLst>
            <c:ext xmlns:c16="http://schemas.microsoft.com/office/drawing/2014/chart" uri="{C3380CC4-5D6E-409C-BE32-E72D297353CC}">
              <c16:uniqueId val="{0000000C-8A32-4795-8214-C6D11A9A8978}"/>
            </c:ext>
          </c:extLst>
        </c:ser>
        <c:dLbls>
          <c:dLblPos val="outEnd"/>
          <c:showLegendKey val="0"/>
          <c:showVal val="1"/>
          <c:showCatName val="0"/>
          <c:showSerName val="0"/>
          <c:showPercent val="0"/>
          <c:showBubbleSize val="0"/>
        </c:dLbls>
        <c:gapWidth val="219"/>
        <c:overlap val="-27"/>
        <c:axId val="950998751"/>
        <c:axId val="948984271"/>
      </c:barChart>
      <c:catAx>
        <c:axId val="950998751"/>
        <c:scaling>
          <c:orientation val="minMax"/>
        </c:scaling>
        <c:delete val="1"/>
        <c:axPos val="b"/>
        <c:numFmt formatCode="General" sourceLinked="1"/>
        <c:majorTickMark val="none"/>
        <c:minorTickMark val="none"/>
        <c:tickLblPos val="nextTo"/>
        <c:crossAx val="948984271"/>
        <c:crosses val="autoZero"/>
        <c:auto val="1"/>
        <c:lblAlgn val="ctr"/>
        <c:lblOffset val="100"/>
        <c:noMultiLvlLbl val="0"/>
      </c:catAx>
      <c:valAx>
        <c:axId val="948984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998751"/>
        <c:crosses val="autoZero"/>
        <c:crossBetween val="between"/>
      </c:valAx>
      <c:spPr>
        <a:noFill/>
        <a:ln>
          <a:noFill/>
        </a:ln>
        <a:effectLst/>
      </c:spPr>
    </c:plotArea>
    <c:legend>
      <c:legendPos val="b"/>
      <c:layout>
        <c:manualLayout>
          <c:xMode val="edge"/>
          <c:yMode val="edge"/>
          <c:x val="9.3843527711210017E-2"/>
          <c:y val="0.93141834763053011"/>
          <c:w val="0.85096019247594046"/>
          <c:h val="5.3032570836575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77616113203241E-2"/>
          <c:y val="6.2785028234234472E-2"/>
          <c:w val="0.91790016737038305"/>
          <c:h val="0.84725190389524896"/>
        </c:manualLayout>
      </c:layout>
      <c:barChart>
        <c:barDir val="col"/>
        <c:grouping val="clustered"/>
        <c:varyColors val="0"/>
        <c:ser>
          <c:idx val="0"/>
          <c:order val="0"/>
          <c:tx>
            <c:strRef>
              <c:f>Sheet1!$A$2</c:f>
              <c:strCache>
                <c:ptCount val="1"/>
                <c:pt idx="0">
                  <c:v>Dec-24</c:v>
                </c:pt>
              </c:strCache>
            </c:strRef>
          </c:tx>
          <c:spPr>
            <a:solidFill>
              <a:schemeClr val="accent1">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Sheet1!$B$2:$C$2</c:f>
              <c:numCache>
                <c:formatCode>#,##0</c:formatCode>
                <c:ptCount val="1"/>
                <c:pt idx="0">
                  <c:v>0</c:v>
                </c:pt>
              </c:numCache>
            </c:numRef>
          </c:val>
          <c:extLst>
            <c:ext xmlns:c16="http://schemas.microsoft.com/office/drawing/2014/chart" uri="{C3380CC4-5D6E-409C-BE32-E72D297353CC}">
              <c16:uniqueId val="{00000000-8A32-4795-8214-C6D11A9A8978}"/>
            </c:ext>
          </c:extLst>
        </c:ser>
        <c:ser>
          <c:idx val="1"/>
          <c:order val="1"/>
          <c:tx>
            <c:strRef>
              <c:f>Sheet1!$A$3</c:f>
              <c:strCache>
                <c:ptCount val="1"/>
                <c:pt idx="0">
                  <c:v>Nov-24</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Sheet1!$B$3:$C$3</c:f>
              <c:numCache>
                <c:formatCode>#,##0</c:formatCode>
                <c:ptCount val="1"/>
                <c:pt idx="0">
                  <c:v>0</c:v>
                </c:pt>
              </c:numCache>
            </c:numRef>
          </c:val>
          <c:extLst>
            <c:ext xmlns:c16="http://schemas.microsoft.com/office/drawing/2014/chart" uri="{C3380CC4-5D6E-409C-BE32-E72D297353CC}">
              <c16:uniqueId val="{00000001-8A32-4795-8214-C6D11A9A8978}"/>
            </c:ext>
          </c:extLst>
        </c:ser>
        <c:ser>
          <c:idx val="2"/>
          <c:order val="2"/>
          <c:tx>
            <c:strRef>
              <c:f>Sheet1!$A$4</c:f>
              <c:strCache>
                <c:ptCount val="1"/>
                <c:pt idx="0">
                  <c:v>Oct-24</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Sheet1!$B$4:$C$4</c:f>
              <c:numCache>
                <c:formatCode>#,##0</c:formatCode>
                <c:ptCount val="1"/>
                <c:pt idx="0">
                  <c:v>0</c:v>
                </c:pt>
              </c:numCache>
            </c:numRef>
          </c:val>
          <c:extLst>
            <c:ext xmlns:c16="http://schemas.microsoft.com/office/drawing/2014/chart" uri="{C3380CC4-5D6E-409C-BE32-E72D297353CC}">
              <c16:uniqueId val="{00000003-8A32-4795-8214-C6D11A9A8978}"/>
            </c:ext>
          </c:extLst>
        </c:ser>
        <c:ser>
          <c:idx val="3"/>
          <c:order val="3"/>
          <c:tx>
            <c:strRef>
              <c:f>Sheet1!$A$5</c:f>
              <c:strCache>
                <c:ptCount val="1"/>
                <c:pt idx="0">
                  <c:v>Sep-24</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Sheet1!$B$5:$C$5</c:f>
              <c:numCache>
                <c:formatCode>#,##0</c:formatCode>
                <c:ptCount val="1"/>
                <c:pt idx="0">
                  <c:v>0</c:v>
                </c:pt>
              </c:numCache>
            </c:numRef>
          </c:val>
          <c:extLst>
            <c:ext xmlns:c16="http://schemas.microsoft.com/office/drawing/2014/chart" uri="{C3380CC4-5D6E-409C-BE32-E72D297353CC}">
              <c16:uniqueId val="{00000004-8A32-4795-8214-C6D11A9A8978}"/>
            </c:ext>
          </c:extLst>
        </c:ser>
        <c:ser>
          <c:idx val="4"/>
          <c:order val="4"/>
          <c:tx>
            <c:strRef>
              <c:f>Sheet1!$A$6</c:f>
              <c:strCache>
                <c:ptCount val="1"/>
                <c:pt idx="0">
                  <c:v>Aug-24</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Sheet1!$B$6:$C$6</c:f>
              <c:numCache>
                <c:formatCode>#,##0</c:formatCode>
                <c:ptCount val="1"/>
                <c:pt idx="0">
                  <c:v>33258</c:v>
                </c:pt>
              </c:numCache>
            </c:numRef>
          </c:val>
          <c:extLst>
            <c:ext xmlns:c16="http://schemas.microsoft.com/office/drawing/2014/chart" uri="{C3380CC4-5D6E-409C-BE32-E72D297353CC}">
              <c16:uniqueId val="{00000005-8A32-4795-8214-C6D11A9A8978}"/>
            </c:ext>
          </c:extLst>
        </c:ser>
        <c:ser>
          <c:idx val="5"/>
          <c:order val="5"/>
          <c:tx>
            <c:strRef>
              <c:f>Sheet1!$A$7</c:f>
              <c:strCache>
                <c:ptCount val="1"/>
                <c:pt idx="0">
                  <c:v>Jul-24</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Sheet1!$B$7:$C$7</c:f>
              <c:numCache>
                <c:formatCode>#,##0</c:formatCode>
                <c:ptCount val="1"/>
                <c:pt idx="0">
                  <c:v>25561</c:v>
                </c:pt>
              </c:numCache>
            </c:numRef>
          </c:val>
          <c:extLst>
            <c:ext xmlns:c16="http://schemas.microsoft.com/office/drawing/2014/chart" uri="{C3380CC4-5D6E-409C-BE32-E72D297353CC}">
              <c16:uniqueId val="{00000006-8A32-4795-8214-C6D11A9A8978}"/>
            </c:ext>
          </c:extLst>
        </c:ser>
        <c:ser>
          <c:idx val="6"/>
          <c:order val="6"/>
          <c:tx>
            <c:strRef>
              <c:f>Sheet1!$A$8</c:f>
              <c:strCache>
                <c:ptCount val="1"/>
                <c:pt idx="0">
                  <c:v>Jun-24</c:v>
                </c:pt>
              </c:strCache>
            </c:strRef>
          </c:tx>
          <c:spPr>
            <a:solidFill>
              <a:schemeClr val="accent1">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Sheet1!$B$8:$C$8</c:f>
              <c:numCache>
                <c:formatCode>#,##0</c:formatCode>
                <c:ptCount val="1"/>
                <c:pt idx="0">
                  <c:v>20757</c:v>
                </c:pt>
              </c:numCache>
            </c:numRef>
          </c:val>
          <c:extLst>
            <c:ext xmlns:c16="http://schemas.microsoft.com/office/drawing/2014/chart" uri="{C3380CC4-5D6E-409C-BE32-E72D297353CC}">
              <c16:uniqueId val="{00000007-8A32-4795-8214-C6D11A9A8978}"/>
            </c:ext>
          </c:extLst>
        </c:ser>
        <c:ser>
          <c:idx val="7"/>
          <c:order val="7"/>
          <c:tx>
            <c:strRef>
              <c:f>Sheet1!$A$9</c:f>
              <c:strCache>
                <c:ptCount val="1"/>
                <c:pt idx="0">
                  <c:v>May-20</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Sheet1!$B$9:$C$9</c:f>
              <c:numCache>
                <c:formatCode>#,##0</c:formatCode>
                <c:ptCount val="1"/>
                <c:pt idx="0">
                  <c:v>10160</c:v>
                </c:pt>
              </c:numCache>
            </c:numRef>
          </c:val>
          <c:extLst>
            <c:ext xmlns:c16="http://schemas.microsoft.com/office/drawing/2014/chart" uri="{C3380CC4-5D6E-409C-BE32-E72D297353CC}">
              <c16:uniqueId val="{00000008-8A32-4795-8214-C6D11A9A8978}"/>
            </c:ext>
          </c:extLst>
        </c:ser>
        <c:ser>
          <c:idx val="8"/>
          <c:order val="8"/>
          <c:tx>
            <c:strRef>
              <c:f>Sheet1!$A$10</c:f>
              <c:strCache>
                <c:ptCount val="1"/>
                <c:pt idx="0">
                  <c:v>Apr-20</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Sheet1!$B$10:$C$10</c:f>
              <c:numCache>
                <c:formatCode>#,##0</c:formatCode>
                <c:ptCount val="1"/>
                <c:pt idx="0">
                  <c:v>7915</c:v>
                </c:pt>
              </c:numCache>
            </c:numRef>
          </c:val>
          <c:extLst>
            <c:ext xmlns:c16="http://schemas.microsoft.com/office/drawing/2014/chart" uri="{C3380CC4-5D6E-409C-BE32-E72D297353CC}">
              <c16:uniqueId val="{00000009-8A32-4795-8214-C6D11A9A8978}"/>
            </c:ext>
          </c:extLst>
        </c:ser>
        <c:ser>
          <c:idx val="9"/>
          <c:order val="9"/>
          <c:tx>
            <c:strRef>
              <c:f>Sheet1!$A$11</c:f>
              <c:strCache>
                <c:ptCount val="1"/>
                <c:pt idx="0">
                  <c:v>Mar-20</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Sheet1!$B$11:$C$11</c:f>
              <c:numCache>
                <c:formatCode>#,##0</c:formatCode>
                <c:ptCount val="1"/>
                <c:pt idx="0">
                  <c:v>14859</c:v>
                </c:pt>
              </c:numCache>
            </c:numRef>
          </c:val>
          <c:extLst>
            <c:ext xmlns:c16="http://schemas.microsoft.com/office/drawing/2014/chart" uri="{C3380CC4-5D6E-409C-BE32-E72D297353CC}">
              <c16:uniqueId val="{0000000A-8A32-4795-8214-C6D11A9A8978}"/>
            </c:ext>
          </c:extLst>
        </c:ser>
        <c:ser>
          <c:idx val="10"/>
          <c:order val="10"/>
          <c:tx>
            <c:strRef>
              <c:f>Sheet1!$A$12</c:f>
              <c:strCache>
                <c:ptCount val="1"/>
                <c:pt idx="0">
                  <c:v>Feb-20</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Sheet1!$B$12:$C$12</c:f>
              <c:numCache>
                <c:formatCode>#,##0</c:formatCode>
                <c:ptCount val="1"/>
                <c:pt idx="0">
                  <c:v>23521</c:v>
                </c:pt>
              </c:numCache>
            </c:numRef>
          </c:val>
          <c:extLst>
            <c:ext xmlns:c16="http://schemas.microsoft.com/office/drawing/2014/chart" uri="{C3380CC4-5D6E-409C-BE32-E72D297353CC}">
              <c16:uniqueId val="{0000000B-8A32-4795-8214-C6D11A9A8978}"/>
            </c:ext>
          </c:extLst>
        </c:ser>
        <c:ser>
          <c:idx val="11"/>
          <c:order val="11"/>
          <c:tx>
            <c:strRef>
              <c:f>Sheet1!$A$13</c:f>
              <c:strCache>
                <c:ptCount val="1"/>
                <c:pt idx="0">
                  <c:v>Jan-20</c:v>
                </c:pt>
              </c:strCache>
            </c:strRef>
          </c:tx>
          <c:spPr>
            <a:solidFill>
              <a:schemeClr val="accent1">
                <a:tint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Update</c:v>
                </c:pt>
              </c:strCache>
            </c:strRef>
          </c:cat>
          <c:val>
            <c:numRef>
              <c:f>Sheet1!$B$13:$C$13</c:f>
              <c:numCache>
                <c:formatCode>#,##0</c:formatCode>
                <c:ptCount val="1"/>
                <c:pt idx="0">
                  <c:v>17902</c:v>
                </c:pt>
              </c:numCache>
            </c:numRef>
          </c:val>
          <c:extLst>
            <c:ext xmlns:c16="http://schemas.microsoft.com/office/drawing/2014/chart" uri="{C3380CC4-5D6E-409C-BE32-E72D297353CC}">
              <c16:uniqueId val="{0000000C-8A32-4795-8214-C6D11A9A8978}"/>
            </c:ext>
          </c:extLst>
        </c:ser>
        <c:dLbls>
          <c:dLblPos val="outEnd"/>
          <c:showLegendKey val="0"/>
          <c:showVal val="1"/>
          <c:showCatName val="0"/>
          <c:showSerName val="0"/>
          <c:showPercent val="0"/>
          <c:showBubbleSize val="0"/>
        </c:dLbls>
        <c:gapWidth val="219"/>
        <c:overlap val="-27"/>
        <c:axId val="950998751"/>
        <c:axId val="948984271"/>
      </c:barChart>
      <c:catAx>
        <c:axId val="950998751"/>
        <c:scaling>
          <c:orientation val="minMax"/>
        </c:scaling>
        <c:delete val="1"/>
        <c:axPos val="b"/>
        <c:numFmt formatCode="General" sourceLinked="1"/>
        <c:majorTickMark val="none"/>
        <c:minorTickMark val="none"/>
        <c:tickLblPos val="nextTo"/>
        <c:crossAx val="948984271"/>
        <c:crosses val="autoZero"/>
        <c:auto val="1"/>
        <c:lblAlgn val="ctr"/>
        <c:lblOffset val="100"/>
        <c:noMultiLvlLbl val="0"/>
      </c:catAx>
      <c:valAx>
        <c:axId val="948984271"/>
        <c:scaling>
          <c:orientation val="minMax"/>
          <c:max val="2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998751"/>
        <c:crosses val="autoZero"/>
        <c:crossBetween val="between"/>
      </c:valAx>
      <c:spPr>
        <a:noFill/>
        <a:ln>
          <a:noFill/>
        </a:ln>
        <a:effectLst/>
      </c:spPr>
    </c:plotArea>
    <c:legend>
      <c:legendPos val="b"/>
      <c:layout>
        <c:manualLayout>
          <c:xMode val="edge"/>
          <c:yMode val="edge"/>
          <c:x val="9.3843527711210017E-2"/>
          <c:y val="0.93141834763053011"/>
          <c:w val="0.85096019247594046"/>
          <c:h val="5.3032570836575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9744855262657385E-2"/>
          <c:y val="3.5370315171831465E-2"/>
          <c:w val="0.90697012058275328"/>
          <c:h val="0.49762607638176809"/>
        </c:manualLayout>
      </c:layout>
      <c:barChart>
        <c:barDir val="col"/>
        <c:grouping val="clustered"/>
        <c:varyColors val="0"/>
        <c:ser>
          <c:idx val="0"/>
          <c:order val="0"/>
          <c:tx>
            <c:strRef>
              <c:f>Sheet1!$B$1</c:f>
              <c:strCache>
                <c:ptCount val="1"/>
                <c:pt idx="0">
                  <c:v>2024</c:v>
                </c:pt>
              </c:strCache>
            </c:strRef>
          </c:tx>
          <c:spPr>
            <a:solidFill>
              <a:schemeClr val="accent1">
                <a:shade val="41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Sheet1!$B$2:$B$4</c:f>
              <c:numCache>
                <c:formatCode>#,##0</c:formatCode>
                <c:ptCount val="3"/>
                <c:pt idx="0">
                  <c:v>3833811</c:v>
                </c:pt>
                <c:pt idx="1">
                  <c:v>621476</c:v>
                </c:pt>
                <c:pt idx="2">
                  <c:v>65620</c:v>
                </c:pt>
              </c:numCache>
            </c:numRef>
          </c:val>
          <c:extLst>
            <c:ext xmlns:c16="http://schemas.microsoft.com/office/drawing/2014/chart" uri="{C3380CC4-5D6E-409C-BE32-E72D297353CC}">
              <c16:uniqueId val="{00000000-04EB-49B7-BA26-599E9BB41ED0}"/>
            </c:ext>
          </c:extLst>
        </c:ser>
        <c:ser>
          <c:idx val="1"/>
          <c:order val="1"/>
          <c:tx>
            <c:strRef>
              <c:f>Sheet1!$C$1</c:f>
              <c:strCache>
                <c:ptCount val="1"/>
                <c:pt idx="0">
                  <c:v>2023</c:v>
                </c:pt>
              </c:strCache>
            </c:strRef>
          </c:tx>
          <c:spPr>
            <a:solidFill>
              <a:schemeClr val="accent1">
                <a:shade val="53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Sheet1!$C$2:$C$4</c:f>
              <c:numCache>
                <c:formatCode>#,##0</c:formatCode>
                <c:ptCount val="3"/>
                <c:pt idx="0">
                  <c:v>3810616</c:v>
                </c:pt>
                <c:pt idx="1">
                  <c:v>549769</c:v>
                </c:pt>
                <c:pt idx="2">
                  <c:v>66750</c:v>
                </c:pt>
              </c:numCache>
            </c:numRef>
          </c:val>
          <c:extLst>
            <c:ext xmlns:c16="http://schemas.microsoft.com/office/drawing/2014/chart" uri="{C3380CC4-5D6E-409C-BE32-E72D297353CC}">
              <c16:uniqueId val="{00000001-04EB-49B7-BA26-599E9BB41ED0}"/>
            </c:ext>
          </c:extLst>
        </c:ser>
        <c:ser>
          <c:idx val="2"/>
          <c:order val="2"/>
          <c:tx>
            <c:strRef>
              <c:f>Sheet1!$D$1</c:f>
              <c:strCache>
                <c:ptCount val="1"/>
                <c:pt idx="0">
                  <c:v>2022</c:v>
                </c:pt>
              </c:strCache>
            </c:strRef>
          </c:tx>
          <c:spPr>
            <a:solidFill>
              <a:schemeClr val="accent1">
                <a:shade val="65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Sheet1!$D$2:$D$4</c:f>
              <c:numCache>
                <c:formatCode>#,##0</c:formatCode>
                <c:ptCount val="3"/>
                <c:pt idx="0">
                  <c:v>3839814</c:v>
                </c:pt>
                <c:pt idx="1">
                  <c:v>534344</c:v>
                </c:pt>
                <c:pt idx="2">
                  <c:v>66374</c:v>
                </c:pt>
              </c:numCache>
            </c:numRef>
          </c:val>
          <c:extLst>
            <c:ext xmlns:c16="http://schemas.microsoft.com/office/drawing/2014/chart" uri="{C3380CC4-5D6E-409C-BE32-E72D297353CC}">
              <c16:uniqueId val="{00000002-04EB-49B7-BA26-599E9BB41ED0}"/>
            </c:ext>
          </c:extLst>
        </c:ser>
        <c:ser>
          <c:idx val="3"/>
          <c:order val="3"/>
          <c:tx>
            <c:strRef>
              <c:f>Sheet1!$E$1</c:f>
              <c:strCache>
                <c:ptCount val="1"/>
                <c:pt idx="0">
                  <c:v>2021</c:v>
                </c:pt>
              </c:strCache>
            </c:strRef>
          </c:tx>
          <c:spPr>
            <a:solidFill>
              <a:schemeClr val="accent1">
                <a:shade val="76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Sheet1!$E$2:$E$4</c:f>
              <c:numCache>
                <c:formatCode>#,##0</c:formatCode>
                <c:ptCount val="3"/>
                <c:pt idx="0">
                  <c:v>3709640</c:v>
                </c:pt>
                <c:pt idx="1">
                  <c:v>469302</c:v>
                </c:pt>
                <c:pt idx="2">
                  <c:v>62288</c:v>
                </c:pt>
              </c:numCache>
            </c:numRef>
          </c:val>
          <c:extLst>
            <c:ext xmlns:c16="http://schemas.microsoft.com/office/drawing/2014/chart" uri="{C3380CC4-5D6E-409C-BE32-E72D297353CC}">
              <c16:uniqueId val="{00000003-04EB-49B7-BA26-599E9BB41ED0}"/>
            </c:ext>
          </c:extLst>
        </c:ser>
        <c:ser>
          <c:idx val="4"/>
          <c:order val="4"/>
          <c:tx>
            <c:strRef>
              <c:f>Sheet1!$F$1</c:f>
              <c:strCache>
                <c:ptCount val="1"/>
                <c:pt idx="0">
                  <c:v>2020</c:v>
                </c:pt>
              </c:strCache>
            </c:strRef>
          </c:tx>
          <c:spPr>
            <a:solidFill>
              <a:schemeClr val="accent1">
                <a:shade val="88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Sheet1!$F$2:$F$4</c:f>
              <c:numCache>
                <c:formatCode>#,##0</c:formatCode>
                <c:ptCount val="3"/>
                <c:pt idx="0">
                  <c:v>3757834</c:v>
                </c:pt>
                <c:pt idx="1">
                  <c:v>456548</c:v>
                </c:pt>
                <c:pt idx="2">
                  <c:v>49609</c:v>
                </c:pt>
              </c:numCache>
            </c:numRef>
          </c:val>
          <c:extLst>
            <c:ext xmlns:c16="http://schemas.microsoft.com/office/drawing/2014/chart" uri="{C3380CC4-5D6E-409C-BE32-E72D297353CC}">
              <c16:uniqueId val="{00000004-04EB-49B7-BA26-599E9BB41ED0}"/>
            </c:ext>
          </c:extLst>
        </c:ser>
        <c:ser>
          <c:idx val="5"/>
          <c:order val="5"/>
          <c:tx>
            <c:strRef>
              <c:f>Sheet1!$G$1</c:f>
              <c:strCache>
                <c:ptCount val="1"/>
                <c:pt idx="0">
                  <c:v>2019</c:v>
                </c:pt>
              </c:strCache>
            </c:strRef>
          </c:tx>
          <c:spPr>
            <a:solidFill>
              <a:schemeClr val="accent1"/>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Sheet1!$G$2:$G$4</c:f>
              <c:numCache>
                <c:formatCode>#,##0</c:formatCode>
                <c:ptCount val="3"/>
                <c:pt idx="0">
                  <c:v>3381672</c:v>
                </c:pt>
                <c:pt idx="1">
                  <c:v>505136</c:v>
                </c:pt>
                <c:pt idx="2">
                  <c:v>45986</c:v>
                </c:pt>
              </c:numCache>
            </c:numRef>
          </c:val>
          <c:extLst>
            <c:ext xmlns:c16="http://schemas.microsoft.com/office/drawing/2014/chart" uri="{C3380CC4-5D6E-409C-BE32-E72D297353CC}">
              <c16:uniqueId val="{00000005-04EB-49B7-BA26-599E9BB41ED0}"/>
            </c:ext>
          </c:extLst>
        </c:ser>
        <c:ser>
          <c:idx val="6"/>
          <c:order val="6"/>
          <c:tx>
            <c:strRef>
              <c:f>Sheet1!$H$1</c:f>
              <c:strCache>
                <c:ptCount val="1"/>
                <c:pt idx="0">
                  <c:v>2018</c:v>
                </c:pt>
              </c:strCache>
            </c:strRef>
          </c:tx>
          <c:spPr>
            <a:solidFill>
              <a:schemeClr val="accent1">
                <a:tint val="89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Sheet1!$H$2:$H$4</c:f>
              <c:numCache>
                <c:formatCode>#,##0</c:formatCode>
                <c:ptCount val="3"/>
                <c:pt idx="0">
                  <c:v>3354273</c:v>
                </c:pt>
                <c:pt idx="1">
                  <c:v>601438</c:v>
                </c:pt>
                <c:pt idx="2">
                  <c:v>44054</c:v>
                </c:pt>
              </c:numCache>
            </c:numRef>
          </c:val>
          <c:extLst>
            <c:ext xmlns:c16="http://schemas.microsoft.com/office/drawing/2014/chart" uri="{C3380CC4-5D6E-409C-BE32-E72D297353CC}">
              <c16:uniqueId val="{00000006-04EB-49B7-BA26-599E9BB41ED0}"/>
            </c:ext>
          </c:extLst>
        </c:ser>
        <c:ser>
          <c:idx val="7"/>
          <c:order val="7"/>
          <c:tx>
            <c:strRef>
              <c:f>Sheet1!$I$1</c:f>
              <c:strCache>
                <c:ptCount val="1"/>
                <c:pt idx="0">
                  <c:v>2017</c:v>
                </c:pt>
              </c:strCache>
            </c:strRef>
          </c:tx>
          <c:spPr>
            <a:solidFill>
              <a:schemeClr val="accent1">
                <a:tint val="77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Sheet1!$I$2:$I$4</c:f>
              <c:numCache>
                <c:formatCode>#,##0</c:formatCode>
                <c:ptCount val="3"/>
                <c:pt idx="0">
                  <c:v>3176367</c:v>
                </c:pt>
                <c:pt idx="1">
                  <c:v>567416</c:v>
                </c:pt>
                <c:pt idx="2">
                  <c:v>35575</c:v>
                </c:pt>
              </c:numCache>
            </c:numRef>
          </c:val>
          <c:extLst>
            <c:ext xmlns:c16="http://schemas.microsoft.com/office/drawing/2014/chart" uri="{C3380CC4-5D6E-409C-BE32-E72D297353CC}">
              <c16:uniqueId val="{00000007-04EB-49B7-BA26-599E9BB41ED0}"/>
            </c:ext>
          </c:extLst>
        </c:ser>
        <c:ser>
          <c:idx val="8"/>
          <c:order val="8"/>
          <c:tx>
            <c:strRef>
              <c:f>Sheet1!$J$1</c:f>
              <c:strCache>
                <c:ptCount val="1"/>
                <c:pt idx="0">
                  <c:v>2016</c:v>
                </c:pt>
              </c:strCache>
            </c:strRef>
          </c:tx>
          <c:spPr>
            <a:solidFill>
              <a:schemeClr val="accent1">
                <a:tint val="65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Sheet1!$J$2:$J$4</c:f>
              <c:numCache>
                <c:formatCode>#,##0</c:formatCode>
                <c:ptCount val="3"/>
                <c:pt idx="0">
                  <c:v>3292062</c:v>
                </c:pt>
                <c:pt idx="1">
                  <c:v>550676</c:v>
                </c:pt>
                <c:pt idx="2">
                  <c:v>29375</c:v>
                </c:pt>
              </c:numCache>
            </c:numRef>
          </c:val>
          <c:extLst>
            <c:ext xmlns:c16="http://schemas.microsoft.com/office/drawing/2014/chart" uri="{C3380CC4-5D6E-409C-BE32-E72D297353CC}">
              <c16:uniqueId val="{00000000-8449-4017-8C73-388EAD7BB44B}"/>
            </c:ext>
          </c:extLst>
        </c:ser>
        <c:ser>
          <c:idx val="9"/>
          <c:order val="9"/>
          <c:tx>
            <c:strRef>
              <c:f>Sheet1!$K$1</c:f>
              <c:strCache>
                <c:ptCount val="1"/>
                <c:pt idx="0">
                  <c:v>2015</c:v>
                </c:pt>
              </c:strCache>
            </c:strRef>
          </c:tx>
          <c:spPr>
            <a:solidFill>
              <a:schemeClr val="accent1">
                <a:tint val="54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Sheet1!$K$2:$K$4</c:f>
              <c:numCache>
                <c:formatCode>#,##0</c:formatCode>
                <c:ptCount val="3"/>
                <c:pt idx="0">
                  <c:v>2833321</c:v>
                </c:pt>
                <c:pt idx="1">
                  <c:v>685264</c:v>
                </c:pt>
                <c:pt idx="2">
                  <c:v>20255</c:v>
                </c:pt>
              </c:numCache>
            </c:numRef>
          </c:val>
          <c:extLst>
            <c:ext xmlns:c16="http://schemas.microsoft.com/office/drawing/2014/chart" uri="{C3380CC4-5D6E-409C-BE32-E72D297353CC}">
              <c16:uniqueId val="{00000000-CC2D-484D-A974-23AE49AA80EE}"/>
            </c:ext>
          </c:extLst>
        </c:ser>
        <c:ser>
          <c:idx val="10"/>
          <c:order val="10"/>
          <c:tx>
            <c:strRef>
              <c:f>Sheet1!$L$1</c:f>
              <c:strCache>
                <c:ptCount val="1"/>
                <c:pt idx="0">
                  <c:v>2014</c:v>
                </c:pt>
              </c:strCache>
            </c:strRef>
          </c:tx>
          <c:spPr>
            <a:solidFill>
              <a:schemeClr val="accent1">
                <a:tint val="42000"/>
              </a:schemeClr>
            </a:solidFill>
            <a:ln>
              <a:noFill/>
            </a:ln>
            <a:effectLst/>
          </c:spPr>
          <c:invertIfNegative val="0"/>
          <c:cat>
            <c:strRef>
              <c:f>Sheet1!$A$2:$A$4</c:f>
              <c:strCache>
                <c:ptCount val="3"/>
                <c:pt idx="0">
                  <c:v>Active Registered Voters</c:v>
                </c:pt>
                <c:pt idx="1">
                  <c:v>Inactive Registered Voters</c:v>
                </c:pt>
                <c:pt idx="2">
                  <c:v>Preregistered Voters</c:v>
                </c:pt>
              </c:strCache>
            </c:strRef>
          </c:cat>
          <c:val>
            <c:numRef>
              <c:f>Sheet1!$L$2:$L$4</c:f>
              <c:numCache>
                <c:formatCode>#,##0</c:formatCode>
                <c:ptCount val="3"/>
                <c:pt idx="0">
                  <c:v>2907897</c:v>
                </c:pt>
                <c:pt idx="1">
                  <c:v>332900</c:v>
                </c:pt>
                <c:pt idx="2">
                  <c:v>0</c:v>
                </c:pt>
              </c:numCache>
            </c:numRef>
          </c:val>
          <c:extLst>
            <c:ext xmlns:c16="http://schemas.microsoft.com/office/drawing/2014/chart" uri="{C3380CC4-5D6E-409C-BE32-E72D297353CC}">
              <c16:uniqueId val="{00000000-4804-409F-99C5-52FB43431CE9}"/>
            </c:ext>
          </c:extLst>
        </c:ser>
        <c:dLbls>
          <c:showLegendKey val="0"/>
          <c:showVal val="0"/>
          <c:showCatName val="0"/>
          <c:showSerName val="0"/>
          <c:showPercent val="0"/>
          <c:showBubbleSize val="0"/>
        </c:dLbls>
        <c:gapWidth val="219"/>
        <c:overlap val="-27"/>
        <c:axId val="626207263"/>
        <c:axId val="368592687"/>
      </c:barChart>
      <c:catAx>
        <c:axId val="62620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592687"/>
        <c:crosses val="autoZero"/>
        <c:auto val="1"/>
        <c:lblAlgn val="ctr"/>
        <c:lblOffset val="100"/>
        <c:noMultiLvlLbl val="0"/>
      </c:catAx>
      <c:valAx>
        <c:axId val="368592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2072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5">
                <a:shade val="4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Sheet1!$B$2:$B$5</c:f>
              <c:numCache>
                <c:formatCode>0.0%</c:formatCode>
                <c:ptCount val="4"/>
                <c:pt idx="0">
                  <c:v>0.26</c:v>
                </c:pt>
                <c:pt idx="1">
                  <c:v>0.23400000000000001</c:v>
                </c:pt>
                <c:pt idx="2">
                  <c:v>0.48599999999999999</c:v>
                </c:pt>
                <c:pt idx="3">
                  <c:v>0.02</c:v>
                </c:pt>
              </c:numCache>
            </c:numRef>
          </c:val>
          <c:extLst>
            <c:ext xmlns:c16="http://schemas.microsoft.com/office/drawing/2014/chart" uri="{C3380CC4-5D6E-409C-BE32-E72D297353CC}">
              <c16:uniqueId val="{00000000-E37F-43EC-B01C-E711940AB832}"/>
            </c:ext>
          </c:extLst>
        </c:ser>
        <c:ser>
          <c:idx val="1"/>
          <c:order val="1"/>
          <c:tx>
            <c:strRef>
              <c:f>Sheet1!$C$1</c:f>
              <c:strCache>
                <c:ptCount val="1"/>
                <c:pt idx="0">
                  <c:v>2023</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Sheet1!$C$2:$C$5</c:f>
              <c:numCache>
                <c:formatCode>0.00%</c:formatCode>
                <c:ptCount val="4"/>
                <c:pt idx="0">
                  <c:v>0.26800000000000002</c:v>
                </c:pt>
                <c:pt idx="1">
                  <c:v>0.23699999999999999</c:v>
                </c:pt>
                <c:pt idx="2">
                  <c:v>0.47699999999999998</c:v>
                </c:pt>
                <c:pt idx="3">
                  <c:v>1.7999999999999999E-2</c:v>
                </c:pt>
              </c:numCache>
            </c:numRef>
          </c:val>
          <c:extLst>
            <c:ext xmlns:c16="http://schemas.microsoft.com/office/drawing/2014/chart" uri="{C3380CC4-5D6E-409C-BE32-E72D297353CC}">
              <c16:uniqueId val="{00000001-E37F-43EC-B01C-E711940AB832}"/>
            </c:ext>
          </c:extLst>
        </c:ser>
        <c:ser>
          <c:idx val="2"/>
          <c:order val="2"/>
          <c:tx>
            <c:strRef>
              <c:f>Sheet1!$D$1</c:f>
              <c:strCache>
                <c:ptCount val="1"/>
                <c:pt idx="0">
                  <c:v>2022</c:v>
                </c:pt>
              </c:strCache>
            </c:strRef>
          </c:tx>
          <c:spPr>
            <a:solidFill>
              <a:schemeClr val="accent5">
                <a:shade val="82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Sheet1!$D$2:$D$5</c:f>
              <c:numCache>
                <c:formatCode>0.00%</c:formatCode>
                <c:ptCount val="4"/>
                <c:pt idx="0">
                  <c:v>0.27900000000000003</c:v>
                </c:pt>
                <c:pt idx="1">
                  <c:v>0.246</c:v>
                </c:pt>
                <c:pt idx="2">
                  <c:v>0.45600000000000002</c:v>
                </c:pt>
                <c:pt idx="3">
                  <c:v>1.7999999999999999E-2</c:v>
                </c:pt>
              </c:numCache>
            </c:numRef>
          </c:val>
          <c:extLst>
            <c:ext xmlns:c16="http://schemas.microsoft.com/office/drawing/2014/chart" uri="{C3380CC4-5D6E-409C-BE32-E72D297353CC}">
              <c16:uniqueId val="{00000002-E37F-43EC-B01C-E711940AB832}"/>
            </c:ext>
          </c:extLst>
        </c:ser>
        <c:ser>
          <c:idx val="3"/>
          <c:order val="3"/>
          <c:tx>
            <c:strRef>
              <c:f>Sheet1!$E$1</c:f>
              <c:strCache>
                <c:ptCount val="1"/>
                <c:pt idx="0">
                  <c:v>2020</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Sheet1!$E$2:$E$5</c:f>
              <c:numCache>
                <c:formatCode>0.00%</c:formatCode>
                <c:ptCount val="4"/>
                <c:pt idx="0">
                  <c:v>0.31</c:v>
                </c:pt>
                <c:pt idx="1">
                  <c:v>0.28599999999999998</c:v>
                </c:pt>
                <c:pt idx="2">
                  <c:v>0.38800000000000001</c:v>
                </c:pt>
                <c:pt idx="3">
                  <c:v>1.0999999999999999E-2</c:v>
                </c:pt>
              </c:numCache>
            </c:numRef>
          </c:val>
          <c:extLst>
            <c:ext xmlns:c16="http://schemas.microsoft.com/office/drawing/2014/chart" uri="{C3380CC4-5D6E-409C-BE32-E72D297353CC}">
              <c16:uniqueId val="{00000003-E37F-43EC-B01C-E711940AB832}"/>
            </c:ext>
          </c:extLst>
        </c:ser>
        <c:ser>
          <c:idx val="4"/>
          <c:order val="4"/>
          <c:tx>
            <c:strRef>
              <c:f>Sheet1!$F$1</c:f>
              <c:strCache>
                <c:ptCount val="1"/>
                <c:pt idx="0">
                  <c:v>2018</c:v>
                </c:pt>
              </c:strCache>
            </c:strRef>
          </c:tx>
          <c:spPr>
            <a:solidFill>
              <a:schemeClr val="accent5">
                <a:tint val="83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Sheet1!$F$2:$F$5</c:f>
              <c:numCache>
                <c:formatCode>0.00%</c:formatCode>
                <c:ptCount val="4"/>
                <c:pt idx="0">
                  <c:v>0.32900000000000001</c:v>
                </c:pt>
                <c:pt idx="1">
                  <c:v>0.315</c:v>
                </c:pt>
                <c:pt idx="2">
                  <c:v>0.34</c:v>
                </c:pt>
                <c:pt idx="3">
                  <c:v>1.4999999999999999E-2</c:v>
                </c:pt>
              </c:numCache>
            </c:numRef>
          </c:val>
          <c:extLst>
            <c:ext xmlns:c16="http://schemas.microsoft.com/office/drawing/2014/chart" uri="{C3380CC4-5D6E-409C-BE32-E72D297353CC}">
              <c16:uniqueId val="{00000000-23BC-4703-B882-6CA3970740A8}"/>
            </c:ext>
          </c:extLst>
        </c:ser>
        <c:ser>
          <c:idx val="5"/>
          <c:order val="5"/>
          <c:tx>
            <c:strRef>
              <c:f>Sheet1!$G$1</c:f>
              <c:strCache>
                <c:ptCount val="1"/>
                <c:pt idx="0">
                  <c:v>2016</c:v>
                </c:pt>
              </c:strCache>
            </c:strRef>
          </c:tx>
          <c:spPr>
            <a:solidFill>
              <a:schemeClr val="accent5">
                <a:tint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Sheet1!$G$2:$G$5</c:f>
              <c:numCache>
                <c:formatCode>0.00%</c:formatCode>
                <c:ptCount val="4"/>
                <c:pt idx="0">
                  <c:v>0.32800000000000001</c:v>
                </c:pt>
                <c:pt idx="1">
                  <c:v>0.33800000000000002</c:v>
                </c:pt>
                <c:pt idx="2">
                  <c:v>0.33200000000000002</c:v>
                </c:pt>
                <c:pt idx="3">
                  <c:v>1.2E-2</c:v>
                </c:pt>
              </c:numCache>
            </c:numRef>
          </c:val>
          <c:extLst>
            <c:ext xmlns:c16="http://schemas.microsoft.com/office/drawing/2014/chart" uri="{C3380CC4-5D6E-409C-BE32-E72D297353CC}">
              <c16:uniqueId val="{00000000-EA8F-4514-9011-9F7DD2D97730}"/>
            </c:ext>
          </c:extLst>
        </c:ser>
        <c:ser>
          <c:idx val="6"/>
          <c:order val="6"/>
          <c:tx>
            <c:strRef>
              <c:f>Sheet1!$H$1</c:f>
              <c:strCache>
                <c:ptCount val="1"/>
                <c:pt idx="0">
                  <c:v>2014</c:v>
                </c:pt>
              </c:strCache>
            </c:strRef>
          </c:tx>
          <c:spPr>
            <a:solidFill>
              <a:schemeClr val="accent5">
                <a:tint val="48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Sheet1!$H$2:$H$5</c:f>
              <c:numCache>
                <c:formatCode>0.00%</c:formatCode>
                <c:ptCount val="4"/>
                <c:pt idx="0">
                  <c:v>0.32</c:v>
                </c:pt>
                <c:pt idx="1">
                  <c:v>0.373</c:v>
                </c:pt>
                <c:pt idx="2">
                  <c:v>0.29299999999999998</c:v>
                </c:pt>
                <c:pt idx="3">
                  <c:v>1.2999999999999999E-2</c:v>
                </c:pt>
              </c:numCache>
            </c:numRef>
          </c:val>
          <c:extLst>
            <c:ext xmlns:c16="http://schemas.microsoft.com/office/drawing/2014/chart" uri="{C3380CC4-5D6E-409C-BE32-E72D297353CC}">
              <c16:uniqueId val="{00000000-8CC1-4342-B8B0-DD94DDA4591D}"/>
            </c:ext>
          </c:extLst>
        </c:ser>
        <c:dLbls>
          <c:dLblPos val="outEnd"/>
          <c:showLegendKey val="0"/>
          <c:showVal val="1"/>
          <c:showCatName val="0"/>
          <c:showSerName val="0"/>
          <c:showPercent val="0"/>
          <c:showBubbleSize val="0"/>
        </c:dLbls>
        <c:gapWidth val="219"/>
        <c:overlap val="-27"/>
        <c:axId val="786319824"/>
        <c:axId val="791242480"/>
      </c:barChart>
      <c:catAx>
        <c:axId val="786319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1242480"/>
        <c:crosses val="autoZero"/>
        <c:auto val="1"/>
        <c:lblAlgn val="ctr"/>
        <c:lblOffset val="100"/>
        <c:noMultiLvlLbl val="0"/>
      </c:catAx>
      <c:valAx>
        <c:axId val="79124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319824"/>
        <c:crosses val="autoZero"/>
        <c:crossBetween val="between"/>
      </c:valAx>
      <c:spPr>
        <a:noFill/>
        <a:ln>
          <a:noFill/>
        </a:ln>
        <a:effectLst/>
      </c:spPr>
    </c:plotArea>
    <c:legend>
      <c:legendPos val="b"/>
      <c:layout>
        <c:manualLayout>
          <c:xMode val="edge"/>
          <c:yMode val="edge"/>
          <c:x val="0.22278216997286712"/>
          <c:y val="0.95625472310845039"/>
          <c:w val="0.45963115897934897"/>
          <c:h val="2.204204042866302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0.11467</cdr:x>
      <cdr:y>0.36848</cdr:y>
    </cdr:from>
    <cdr:to>
      <cdr:x>0.17412</cdr:x>
      <cdr:y>0.42853</cdr:y>
    </cdr:to>
    <cdr:sp macro="" textlink="">
      <cdr:nvSpPr>
        <cdr:cNvPr id="2" name="TextBox 1"/>
        <cdr:cNvSpPr txBox="1"/>
      </cdr:nvSpPr>
      <cdr:spPr>
        <a:xfrm xmlns:a="http://schemas.openxmlformats.org/drawingml/2006/main">
          <a:off x="1326946" y="1603375"/>
          <a:ext cx="687969" cy="261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+2.2%</a:t>
          </a:r>
        </a:p>
      </cdr:txBody>
    </cdr:sp>
  </cdr:relSizeAnchor>
  <cdr:relSizeAnchor xmlns:cdr="http://schemas.openxmlformats.org/drawingml/2006/chartDrawing">
    <cdr:from>
      <cdr:x>0.18554</cdr:x>
      <cdr:y>0.43782</cdr:y>
    </cdr:from>
    <cdr:to>
      <cdr:x>0.23789</cdr:x>
      <cdr:y>0.5</cdr:y>
    </cdr:to>
    <cdr:sp macro="" textlink="">
      <cdr:nvSpPr>
        <cdr:cNvPr id="3" name="TextBox 2"/>
        <cdr:cNvSpPr txBox="1"/>
      </cdr:nvSpPr>
      <cdr:spPr>
        <a:xfrm xmlns:a="http://schemas.openxmlformats.org/drawingml/2006/main">
          <a:off x="2147123" y="1905103"/>
          <a:ext cx="605805" cy="270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+6.5%</a:t>
          </a:r>
        </a:p>
      </cdr:txBody>
    </cdr:sp>
  </cdr:relSizeAnchor>
  <cdr:relSizeAnchor xmlns:cdr="http://schemas.openxmlformats.org/drawingml/2006/chartDrawing">
    <cdr:from>
      <cdr:x>0.26317</cdr:x>
      <cdr:y>0.24037</cdr:y>
    </cdr:from>
    <cdr:to>
      <cdr:x>0.31552</cdr:x>
      <cdr:y>0.29184</cdr:y>
    </cdr:to>
    <cdr:sp macro="" textlink="">
      <cdr:nvSpPr>
        <cdr:cNvPr id="4" name="TextBox 3"/>
        <cdr:cNvSpPr txBox="1"/>
      </cdr:nvSpPr>
      <cdr:spPr>
        <a:xfrm xmlns:a="http://schemas.openxmlformats.org/drawingml/2006/main">
          <a:off x="3045460" y="1045914"/>
          <a:ext cx="605806" cy="223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+6.6%</a:t>
          </a:r>
        </a:p>
      </cdr:txBody>
    </cdr:sp>
  </cdr:relSizeAnchor>
  <cdr:relSizeAnchor xmlns:cdr="http://schemas.openxmlformats.org/drawingml/2006/chartDrawing">
    <cdr:from>
      <cdr:x>0.33143</cdr:x>
      <cdr:y>0.41864</cdr:y>
    </cdr:from>
    <cdr:to>
      <cdr:x>0.38379</cdr:x>
      <cdr:y>0.47653</cdr:y>
    </cdr:to>
    <cdr:sp macro="" textlink="">
      <cdr:nvSpPr>
        <cdr:cNvPr id="5" name="TextBox 4"/>
        <cdr:cNvSpPr txBox="1"/>
      </cdr:nvSpPr>
      <cdr:spPr>
        <a:xfrm xmlns:a="http://schemas.openxmlformats.org/drawingml/2006/main">
          <a:off x="3675955" y="1821664"/>
          <a:ext cx="580742" cy="251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+6.8%</a:t>
          </a:r>
        </a:p>
      </cdr:txBody>
    </cdr:sp>
  </cdr:relSizeAnchor>
  <cdr:relSizeAnchor xmlns:cdr="http://schemas.openxmlformats.org/drawingml/2006/chartDrawing">
    <cdr:from>
      <cdr:x>0.41023</cdr:x>
      <cdr:y>0.18321</cdr:y>
    </cdr:from>
    <cdr:to>
      <cdr:x>0.46524</cdr:x>
      <cdr:y>0.23253</cdr:y>
    </cdr:to>
    <cdr:sp macro="" textlink="">
      <cdr:nvSpPr>
        <cdr:cNvPr id="7" name="TextBox 6"/>
        <cdr:cNvSpPr txBox="1"/>
      </cdr:nvSpPr>
      <cdr:spPr>
        <a:xfrm xmlns:a="http://schemas.openxmlformats.org/drawingml/2006/main">
          <a:off x="4747237" y="797226"/>
          <a:ext cx="636590" cy="214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+9.4%</a:t>
          </a:r>
        </a:p>
      </cdr:txBody>
    </cdr:sp>
  </cdr:relSizeAnchor>
  <cdr:relSizeAnchor xmlns:cdr="http://schemas.openxmlformats.org/drawingml/2006/chartDrawing">
    <cdr:from>
      <cdr:x>0.48258</cdr:x>
      <cdr:y>0.36848</cdr:y>
    </cdr:from>
    <cdr:to>
      <cdr:x>0.5367</cdr:x>
      <cdr:y>0.42209</cdr:y>
    </cdr:to>
    <cdr:sp macro="" textlink="">
      <cdr:nvSpPr>
        <cdr:cNvPr id="8" name="TextBox 7"/>
        <cdr:cNvSpPr txBox="1"/>
      </cdr:nvSpPr>
      <cdr:spPr>
        <a:xfrm xmlns:a="http://schemas.openxmlformats.org/drawingml/2006/main">
          <a:off x="5352406" y="1603375"/>
          <a:ext cx="600263" cy="233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+9.9%</a:t>
          </a:r>
        </a:p>
      </cdr:txBody>
    </cdr:sp>
  </cdr:relSizeAnchor>
  <cdr:relSizeAnchor xmlns:cdr="http://schemas.openxmlformats.org/drawingml/2006/chartDrawing">
    <cdr:from>
      <cdr:x>0.53303</cdr:x>
      <cdr:y>0.16359</cdr:y>
    </cdr:from>
    <cdr:to>
      <cdr:x>0.58804</cdr:x>
      <cdr:y>0.22149</cdr:y>
    </cdr:to>
    <cdr:sp macro="" textlink="">
      <cdr:nvSpPr>
        <cdr:cNvPr id="9" name="TextBox 8"/>
        <cdr:cNvSpPr txBox="1"/>
      </cdr:nvSpPr>
      <cdr:spPr>
        <a:xfrm xmlns:a="http://schemas.openxmlformats.org/drawingml/2006/main">
          <a:off x="5912062" y="711821"/>
          <a:ext cx="610134" cy="251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0.55248</cdr:x>
      <cdr:y>0.19858</cdr:y>
    </cdr:from>
    <cdr:to>
      <cdr:x>0.61282</cdr:x>
      <cdr:y>0.24361</cdr:y>
    </cdr:to>
    <cdr:sp macro="" textlink="">
      <cdr:nvSpPr>
        <cdr:cNvPr id="11" name="TextBox 10"/>
        <cdr:cNvSpPr txBox="1"/>
      </cdr:nvSpPr>
      <cdr:spPr>
        <a:xfrm xmlns:a="http://schemas.openxmlformats.org/drawingml/2006/main">
          <a:off x="6393451" y="864076"/>
          <a:ext cx="698269" cy="195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+12.0%</a:t>
          </a:r>
        </a:p>
      </cdr:txBody>
    </cdr:sp>
  </cdr:relSizeAnchor>
  <cdr:relSizeAnchor xmlns:cdr="http://schemas.openxmlformats.org/drawingml/2006/chartDrawing">
    <cdr:from>
      <cdr:x>0.62432</cdr:x>
      <cdr:y>0.34167</cdr:y>
    </cdr:from>
    <cdr:to>
      <cdr:x>0.69264</cdr:x>
      <cdr:y>0.39528</cdr:y>
    </cdr:to>
    <cdr:sp macro="" textlink="">
      <cdr:nvSpPr>
        <cdr:cNvPr id="12" name="TextBox 11"/>
        <cdr:cNvSpPr txBox="1"/>
      </cdr:nvSpPr>
      <cdr:spPr>
        <a:xfrm xmlns:a="http://schemas.openxmlformats.org/drawingml/2006/main">
          <a:off x="6924487" y="1486737"/>
          <a:ext cx="757760" cy="233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+18.0%</a:t>
          </a:r>
          <a:endParaRPr lang="en-US" sz="1100" dirty="0"/>
        </a:p>
      </cdr:txBody>
    </cdr:sp>
  </cdr:relSizeAnchor>
  <cdr:relSizeAnchor xmlns:cdr="http://schemas.openxmlformats.org/drawingml/2006/chartDrawing">
    <cdr:from>
      <cdr:x>0.83333</cdr:x>
      <cdr:y>0.08007</cdr:y>
    </cdr:from>
    <cdr:to>
      <cdr:x>0.87859</cdr:x>
      <cdr:y>0.13368</cdr:y>
    </cdr:to>
    <cdr:sp macro="" textlink="">
      <cdr:nvSpPr>
        <cdr:cNvPr id="13" name="TextBox 12"/>
        <cdr:cNvSpPr txBox="1"/>
      </cdr:nvSpPr>
      <cdr:spPr>
        <a:xfrm xmlns:a="http://schemas.openxmlformats.org/drawingml/2006/main">
          <a:off x="8763000" y="348408"/>
          <a:ext cx="475861" cy="233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0.69667</cdr:x>
      <cdr:y>0.18592</cdr:y>
    </cdr:from>
    <cdr:to>
      <cdr:x>0.76233</cdr:x>
      <cdr:y>0.2331</cdr:y>
    </cdr:to>
    <cdr:sp macro="" textlink="">
      <cdr:nvSpPr>
        <cdr:cNvPr id="14" name="TextBox 13"/>
        <cdr:cNvSpPr txBox="1"/>
      </cdr:nvSpPr>
      <cdr:spPr>
        <a:xfrm xmlns:a="http://schemas.openxmlformats.org/drawingml/2006/main">
          <a:off x="8061997" y="808998"/>
          <a:ext cx="759833"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+11.8%</a:t>
          </a:r>
        </a:p>
      </cdr:txBody>
    </cdr:sp>
  </cdr:relSizeAnchor>
  <cdr:relSizeAnchor xmlns:cdr="http://schemas.openxmlformats.org/drawingml/2006/chartDrawing">
    <cdr:from>
      <cdr:x>0.76832</cdr:x>
      <cdr:y>0.25509</cdr:y>
    </cdr:from>
    <cdr:to>
      <cdr:x>0.82689</cdr:x>
      <cdr:y>0.30227</cdr:y>
    </cdr:to>
    <cdr:sp macro="" textlink="">
      <cdr:nvSpPr>
        <cdr:cNvPr id="15" name="TextBox 14"/>
        <cdr:cNvSpPr txBox="1"/>
      </cdr:nvSpPr>
      <cdr:spPr>
        <a:xfrm xmlns:a="http://schemas.openxmlformats.org/drawingml/2006/main">
          <a:off x="8891212" y="1109988"/>
          <a:ext cx="677786"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+12.9%</a:t>
          </a:r>
        </a:p>
      </cdr:txBody>
    </cdr:sp>
  </cdr:relSizeAnchor>
  <cdr:relSizeAnchor xmlns:cdr="http://schemas.openxmlformats.org/drawingml/2006/chartDrawing">
    <cdr:from>
      <cdr:x>0.45652</cdr:x>
      <cdr:y>0.39493</cdr:y>
    </cdr:from>
    <cdr:to>
      <cdr:x>0.54348</cdr:x>
      <cdr:y>0.60507</cdr:y>
    </cdr:to>
    <cdr:sp macro="" textlink="">
      <cdr:nvSpPr>
        <cdr:cNvPr id="6" name="TextBox 5">
          <a:extLst xmlns:a="http://schemas.openxmlformats.org/drawingml/2006/main">
            <a:ext uri="{FF2B5EF4-FFF2-40B4-BE49-F238E27FC236}">
              <a16:creationId xmlns:a16="http://schemas.microsoft.com/office/drawing/2014/main" id="{D29AC1BD-C350-4217-9CC8-45A7383E52FB}"/>
            </a:ext>
          </a:extLst>
        </cdr:cNvPr>
        <cdr:cNvSpPr txBox="1"/>
      </cdr:nvSpPr>
      <cdr:spPr>
        <a:xfrm xmlns:a="http://schemas.openxmlformats.org/drawingml/2006/main">
          <a:off x="4800600" y="171846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0.9193</cdr:x>
      <cdr:y>0.09354</cdr:y>
    </cdr:from>
    <cdr:to>
      <cdr:x>0.97826</cdr:x>
      <cdr:y>0.15437</cdr:y>
    </cdr:to>
    <cdr:sp macro="" textlink="">
      <cdr:nvSpPr>
        <cdr:cNvPr id="10" name="TextBox 9">
          <a:extLst xmlns:a="http://schemas.openxmlformats.org/drawingml/2006/main">
            <a:ext uri="{FF2B5EF4-FFF2-40B4-BE49-F238E27FC236}">
              <a16:creationId xmlns:a16="http://schemas.microsoft.com/office/drawing/2014/main" id="{D70D53BB-2535-4361-BDEF-37567BD824F4}"/>
            </a:ext>
          </a:extLst>
        </cdr:cNvPr>
        <cdr:cNvSpPr txBox="1"/>
      </cdr:nvSpPr>
      <cdr:spPr>
        <a:xfrm xmlns:a="http://schemas.openxmlformats.org/drawingml/2006/main" flipH="1">
          <a:off x="9666971" y="407025"/>
          <a:ext cx="620028" cy="264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0.85121</cdr:x>
      <cdr:y>0.13372</cdr:y>
    </cdr:from>
    <cdr:to>
      <cdr:x>0.90269</cdr:x>
      <cdr:y>0.20561</cdr:y>
    </cdr:to>
    <cdr:sp macro="" textlink="">
      <cdr:nvSpPr>
        <cdr:cNvPr id="16" name="TextBox 15">
          <a:extLst xmlns:a="http://schemas.openxmlformats.org/drawingml/2006/main">
            <a:ext uri="{FF2B5EF4-FFF2-40B4-BE49-F238E27FC236}">
              <a16:creationId xmlns:a16="http://schemas.microsoft.com/office/drawing/2014/main" id="{C4AFDE4C-0F4A-4A88-A047-E643E9356D96}"/>
            </a:ext>
          </a:extLst>
        </cdr:cNvPr>
        <cdr:cNvSpPr txBox="1"/>
      </cdr:nvSpPr>
      <cdr:spPr>
        <a:xfrm xmlns:a="http://schemas.openxmlformats.org/drawingml/2006/main">
          <a:off x="9850419" y="581847"/>
          <a:ext cx="595739" cy="312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+9.7%</a:t>
          </a:r>
        </a:p>
      </cdr:txBody>
    </cdr:sp>
  </cdr:relSizeAnchor>
  <cdr:relSizeAnchor xmlns:cdr="http://schemas.openxmlformats.org/drawingml/2006/chartDrawing">
    <cdr:from>
      <cdr:x>0.93346</cdr:x>
      <cdr:y>0.3213</cdr:y>
    </cdr:from>
    <cdr:to>
      <cdr:x>0.99912</cdr:x>
      <cdr:y>0.36848</cdr:y>
    </cdr:to>
    <cdr:sp macro="" textlink="">
      <cdr:nvSpPr>
        <cdr:cNvPr id="17" name="TextBox 16">
          <a:extLst xmlns:a="http://schemas.openxmlformats.org/drawingml/2006/main">
            <a:ext uri="{FF2B5EF4-FFF2-40B4-BE49-F238E27FC236}">
              <a16:creationId xmlns:a16="http://schemas.microsoft.com/office/drawing/2014/main" id="{EC3A4626-81FC-78B5-AE20-B0FF917B4E1A}"/>
            </a:ext>
          </a:extLst>
        </cdr:cNvPr>
        <cdr:cNvSpPr txBox="1"/>
      </cdr:nvSpPr>
      <cdr:spPr>
        <a:xfrm xmlns:a="http://schemas.openxmlformats.org/drawingml/2006/main">
          <a:off x="10802247" y="1398079"/>
          <a:ext cx="759833"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+11.7%</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5T23:10:18.787"/>
    </inkml:context>
    <inkml:brush xml:id="br0">
      <inkml:brushProperty name="width" value="0.05" units="cm"/>
      <inkml:brushProperty name="height" value="0.05" units="cm"/>
    </inkml:brush>
  </inkml:definitions>
  <inkml:trace contextRef="#ctx0" brushRef="#br0">0 278 24575,'7'0'0,"7"0"0,9 0 0,-1-7 0,-3-7 0,1-2 0,-3-5 0,2-4 0,-2-5 0,2 3 0,-2 0 0,2 4 0,5 7 0,-3-1 0,-4-4 0,1 2 0,-2 5-8191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B1ACE-F093-4423-9B94-43E50D840D90}"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2CD5C-1AAB-4305-9DF0-CA9D12B1E179}" type="slidenum">
              <a:rPr lang="en-US" smtClean="0"/>
              <a:t>‹#›</a:t>
            </a:fld>
            <a:endParaRPr lang="en-US"/>
          </a:p>
        </p:txBody>
      </p:sp>
    </p:spTree>
    <p:extLst>
      <p:ext uri="{BB962C8B-B14F-4D97-AF65-F5344CB8AC3E}">
        <p14:creationId xmlns:p14="http://schemas.microsoft.com/office/powerpoint/2010/main" val="383085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defTabSz="928688">
              <a:spcBef>
                <a:spcPct val="30000"/>
              </a:spcBef>
              <a:defRPr sz="1200">
                <a:solidFill>
                  <a:srgbClr val="333333"/>
                </a:solidFill>
                <a:latin typeface="Times" panose="02020603050405020304" pitchFamily="18" charset="0"/>
              </a:defRPr>
            </a:lvl1pPr>
            <a:lvl2pPr marL="739775" indent="-284163" defTabSz="928688">
              <a:spcBef>
                <a:spcPct val="30000"/>
              </a:spcBef>
              <a:defRPr sz="1200">
                <a:solidFill>
                  <a:srgbClr val="333333"/>
                </a:solidFill>
                <a:latin typeface="Times" panose="02020603050405020304" pitchFamily="18" charset="0"/>
              </a:defRPr>
            </a:lvl2pPr>
            <a:lvl3pPr marL="1139825" indent="-227013" defTabSz="928688">
              <a:spcBef>
                <a:spcPct val="30000"/>
              </a:spcBef>
              <a:defRPr sz="1200">
                <a:solidFill>
                  <a:srgbClr val="333333"/>
                </a:solidFill>
                <a:latin typeface="Times" panose="02020603050405020304" pitchFamily="18" charset="0"/>
              </a:defRPr>
            </a:lvl3pPr>
            <a:lvl4pPr marL="1595438" indent="-227013" defTabSz="928688">
              <a:spcBef>
                <a:spcPct val="30000"/>
              </a:spcBef>
              <a:defRPr sz="1200">
                <a:solidFill>
                  <a:srgbClr val="333333"/>
                </a:solidFill>
                <a:latin typeface="Times" panose="02020603050405020304" pitchFamily="18" charset="0"/>
              </a:defRPr>
            </a:lvl4pPr>
            <a:lvl5pPr marL="2051050" indent="-227013" defTabSz="928688">
              <a:spcBef>
                <a:spcPct val="30000"/>
              </a:spcBef>
              <a:defRPr sz="1200">
                <a:solidFill>
                  <a:srgbClr val="333333"/>
                </a:solidFill>
                <a:latin typeface="Times" panose="02020603050405020304" pitchFamily="18" charset="0"/>
              </a:defRPr>
            </a:lvl5pPr>
            <a:lvl6pPr marL="2508250" indent="-227013" defTabSz="928688" eaLnBrk="0" fontAlgn="base" hangingPunct="0">
              <a:spcBef>
                <a:spcPct val="30000"/>
              </a:spcBef>
              <a:spcAft>
                <a:spcPct val="0"/>
              </a:spcAft>
              <a:defRPr sz="1200">
                <a:solidFill>
                  <a:srgbClr val="333333"/>
                </a:solidFill>
                <a:latin typeface="Times" panose="02020603050405020304" pitchFamily="18" charset="0"/>
              </a:defRPr>
            </a:lvl6pPr>
            <a:lvl7pPr marL="2965450" indent="-227013" defTabSz="928688" eaLnBrk="0" fontAlgn="base" hangingPunct="0">
              <a:spcBef>
                <a:spcPct val="30000"/>
              </a:spcBef>
              <a:spcAft>
                <a:spcPct val="0"/>
              </a:spcAft>
              <a:defRPr sz="1200">
                <a:solidFill>
                  <a:srgbClr val="333333"/>
                </a:solidFill>
                <a:latin typeface="Times" panose="02020603050405020304" pitchFamily="18" charset="0"/>
              </a:defRPr>
            </a:lvl7pPr>
            <a:lvl8pPr marL="3422650" indent="-227013" defTabSz="928688" eaLnBrk="0" fontAlgn="base" hangingPunct="0">
              <a:spcBef>
                <a:spcPct val="30000"/>
              </a:spcBef>
              <a:spcAft>
                <a:spcPct val="0"/>
              </a:spcAft>
              <a:defRPr sz="1200">
                <a:solidFill>
                  <a:srgbClr val="333333"/>
                </a:solidFill>
                <a:latin typeface="Times" panose="02020603050405020304" pitchFamily="18" charset="0"/>
              </a:defRPr>
            </a:lvl8pPr>
            <a:lvl9pPr marL="3879850" indent="-227013" defTabSz="928688" eaLnBrk="0" fontAlgn="base" hangingPunct="0">
              <a:spcBef>
                <a:spcPct val="30000"/>
              </a:spcBef>
              <a:spcAft>
                <a:spcPct val="0"/>
              </a:spcAft>
              <a:defRPr sz="1200">
                <a:solidFill>
                  <a:srgbClr val="333333"/>
                </a:solidFill>
                <a:latin typeface="Times" panose="02020603050405020304" pitchFamily="18" charset="0"/>
              </a:defRPr>
            </a:lvl9pPr>
          </a:lstStyle>
          <a:p>
            <a:pPr marL="0" marR="0" lvl="0" indent="0" algn="r" defTabSz="928688" rtl="0" eaLnBrk="1" fontAlgn="auto" latinLnBrk="0" hangingPunct="1">
              <a:lnSpc>
                <a:spcPct val="100000"/>
              </a:lnSpc>
              <a:spcBef>
                <a:spcPct val="0"/>
              </a:spcBef>
              <a:spcAft>
                <a:spcPts val="0"/>
              </a:spcAft>
              <a:buClrTx/>
              <a:buSzTx/>
              <a:buFontTx/>
              <a:buNone/>
              <a:tabLst/>
              <a:defRPr/>
            </a:pPr>
            <a:fld id="{E7B57DF6-5261-4734-B40C-E8A9B1DC63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Tahoma" panose="020B0604030504040204" pitchFamily="34" charset="0"/>
            </a:endParaRPr>
          </a:p>
        </p:txBody>
      </p:sp>
      <p:sp>
        <p:nvSpPr>
          <p:cNvPr id="9221" name="Footer Placeholder 1"/>
          <p:cNvSpPr>
            <a:spLocks noGrp="1"/>
          </p:cNvSpPr>
          <p:nvPr>
            <p:ph type="ftr" sz="quarter" idx="4"/>
          </p:nvPr>
        </p:nvSpPr>
        <p:spPr>
          <a:noFill/>
        </p:spPr>
        <p:txBody>
          <a:bodyPr/>
          <a:lstStyle>
            <a:lvl1pPr defTabSz="928688">
              <a:defRPr sz="2400">
                <a:solidFill>
                  <a:schemeClr val="tx1"/>
                </a:solidFill>
                <a:latin typeface="Arial" panose="020B0604020202020204" pitchFamily="34" charset="0"/>
              </a:defRPr>
            </a:lvl1pPr>
            <a:lvl2pPr marL="742950" indent="-285750" defTabSz="928688">
              <a:defRPr sz="2400">
                <a:solidFill>
                  <a:schemeClr val="tx1"/>
                </a:solidFill>
                <a:latin typeface="Arial" panose="020B0604020202020204" pitchFamily="34" charset="0"/>
              </a:defRPr>
            </a:lvl2pPr>
            <a:lvl3pPr marL="1143000" indent="-228600" defTabSz="928688">
              <a:defRPr sz="2400">
                <a:solidFill>
                  <a:schemeClr val="tx1"/>
                </a:solidFill>
                <a:latin typeface="Arial" panose="020B0604020202020204" pitchFamily="34" charset="0"/>
              </a:defRPr>
            </a:lvl3pPr>
            <a:lvl4pPr marL="1600200" indent="-228600" defTabSz="928688">
              <a:defRPr sz="2400">
                <a:solidFill>
                  <a:schemeClr val="tx1"/>
                </a:solidFill>
                <a:latin typeface="Arial" panose="020B0604020202020204" pitchFamily="34" charset="0"/>
              </a:defRPr>
            </a:lvl4pPr>
            <a:lvl5pPr marL="2057400" indent="-228600" defTabSz="928688">
              <a:defRPr sz="24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28688"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ERIC - Electronic Registration Information Center</a:t>
            </a:r>
          </a:p>
        </p:txBody>
      </p:sp>
    </p:spTree>
    <p:extLst>
      <p:ext uri="{BB962C8B-B14F-4D97-AF65-F5344CB8AC3E}">
        <p14:creationId xmlns:p14="http://schemas.microsoft.com/office/powerpoint/2010/main" val="1679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FAE6-FB89-480F-BEDB-04F6FFB24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DB3B7-8F08-465A-A6E2-075B65ACD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F137C-0E71-4B3F-8459-3FEE5D28BD3D}"/>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FCC4ADBF-70D7-425B-8FA3-65A730DED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CC607-293A-48C8-BA8B-27A695A5B29C}"/>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45162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B5D5-826E-4D12-9217-101B9BB2B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F6C910-A08A-46A1-A60B-9D50C8EE6D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879AA-E4DC-4D70-AA98-9F01EEE89349}"/>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C57FCE7A-D2D8-42DA-AE78-1B2DF40B6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FFA23-1A0D-48B0-AD23-A2460EBD34EA}"/>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23588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4E737-7773-4C69-AF27-A7B22A34A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7EC4F-8C41-4F03-AF0A-616D3C35CA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45007-9EFB-449E-A433-C2FB840C61E4}"/>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96A870E0-728D-4FF8-BE20-21642C00B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C773A-476B-48BF-BAA9-B2593947B64D}"/>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42512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8F59-E825-4859-B5CC-923128EA7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A7E66-84C4-4238-AE10-4719807B32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6BA6-A451-432F-BAEA-56C141960164}"/>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FA0B43C1-6C02-43BF-B048-71DD555BD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F772-5FE9-42F7-9217-F007CD5DF28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99391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F6BD-9895-49C6-9AD6-F184D66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73656-CD65-4C0B-8D01-9BDC2FD84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087CFE-F0AC-4BDD-88DB-4C41C79E7DCF}"/>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EFFBEA61-317F-4178-BB0E-4F7BCEBDB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3B1DF-F564-4669-BCB6-CDB9B5BF024E}"/>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281631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1BE3-72BC-44D4-A0F4-DD258F508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C9DFE-1759-4E08-BEC3-7D2A1E93B7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715BB-4411-4F9A-98EC-16997E2BCC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800B3-ECB5-4506-834C-F9AD21CE7E30}"/>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6" name="Footer Placeholder 5">
            <a:extLst>
              <a:ext uri="{FF2B5EF4-FFF2-40B4-BE49-F238E27FC236}">
                <a16:creationId xmlns:a16="http://schemas.microsoft.com/office/drawing/2014/main" id="{A431E2B0-3FA7-4D1E-9C3D-05E457AB4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A7AAE-2829-4DC7-89D7-B26EF1BEBF0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98712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3B9-1981-4A69-85E6-488A7B02F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372D17-46C3-487B-8702-232386EFA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FDEEF8-CC35-452D-A0DF-FA4319796F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0748C-600C-4382-B448-6D149503C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D7AEF8-4578-482F-9383-C703B1E739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6EAD6-D488-4C8F-A2A7-E244F79AE575}"/>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8" name="Footer Placeholder 7">
            <a:extLst>
              <a:ext uri="{FF2B5EF4-FFF2-40B4-BE49-F238E27FC236}">
                <a16:creationId xmlns:a16="http://schemas.microsoft.com/office/drawing/2014/main" id="{76297302-6FDD-4479-8158-56DD871D3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059E83-A7FF-4FB2-8E1B-2D2E79E3ABB1}"/>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25610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4AB6-E93B-4454-B404-8012E14278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0B09C-DA62-4600-B4E7-9F80A608163B}"/>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4" name="Footer Placeholder 3">
            <a:extLst>
              <a:ext uri="{FF2B5EF4-FFF2-40B4-BE49-F238E27FC236}">
                <a16:creationId xmlns:a16="http://schemas.microsoft.com/office/drawing/2014/main" id="{B5EAF639-DD2C-4048-8315-1495D0F71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DDA88-5157-41CC-9AFC-107CA537A47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07674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79B54-EB8E-420E-8571-51DA16C9DED4}"/>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3" name="Footer Placeholder 2">
            <a:extLst>
              <a:ext uri="{FF2B5EF4-FFF2-40B4-BE49-F238E27FC236}">
                <a16:creationId xmlns:a16="http://schemas.microsoft.com/office/drawing/2014/main" id="{9E9D2FA6-FF5E-44CD-8C44-019DA51F2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4CEC4-3C39-47CA-89D5-E9FDEB3B03C9}"/>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87065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EEE5-7DF2-4971-A9BF-672CFE741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FD0B9-4EEC-40AF-BA57-085BD3884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68C45-E6B7-4145-B23D-6C2B79FD1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5635E6-6781-43CD-9BA3-7A273BE475D7}"/>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6" name="Footer Placeholder 5">
            <a:extLst>
              <a:ext uri="{FF2B5EF4-FFF2-40B4-BE49-F238E27FC236}">
                <a16:creationId xmlns:a16="http://schemas.microsoft.com/office/drawing/2014/main" id="{558D1048-EB31-4F68-8D3E-B4EE3A7BC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3D15-C60F-4EBF-B6EE-B032153EABD9}"/>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034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88EF-0C99-4A2A-83EA-2AC498713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92A666-7DF7-4F1F-8AF2-24E734CABA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C20CC-8296-4B82-B14E-CEDBD3A73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2A8C1-4E6B-4291-9B41-3D91B08DF0C7}"/>
              </a:ext>
            </a:extLst>
          </p:cNvPr>
          <p:cNvSpPr>
            <a:spLocks noGrp="1"/>
          </p:cNvSpPr>
          <p:nvPr>
            <p:ph type="dt" sz="half" idx="10"/>
          </p:nvPr>
        </p:nvSpPr>
        <p:spPr/>
        <p:txBody>
          <a:bodyPr/>
          <a:lstStyle/>
          <a:p>
            <a:fld id="{FD57F129-1CEC-40FA-AA5A-25F7F1445841}" type="datetimeFigureOut">
              <a:rPr lang="en-US" smtClean="0"/>
              <a:t>9/16/2024</a:t>
            </a:fld>
            <a:endParaRPr lang="en-US"/>
          </a:p>
        </p:txBody>
      </p:sp>
      <p:sp>
        <p:nvSpPr>
          <p:cNvPr id="6" name="Footer Placeholder 5">
            <a:extLst>
              <a:ext uri="{FF2B5EF4-FFF2-40B4-BE49-F238E27FC236}">
                <a16:creationId xmlns:a16="http://schemas.microsoft.com/office/drawing/2014/main" id="{D966069A-CD7E-4F08-B9DD-050EFC816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1A938-0300-46FA-9BED-113E7CBBCA41}"/>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229462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304B8-DE0C-4071-B5D4-300312398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3A6FD-7122-4A32-8BEF-6989F7BE0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E05D8-DAA5-479A-8B96-13FDCC5E8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7F129-1CEC-40FA-AA5A-25F7F1445841}" type="datetimeFigureOut">
              <a:rPr lang="en-US" smtClean="0"/>
              <a:t>9/16/2024</a:t>
            </a:fld>
            <a:endParaRPr lang="en-US"/>
          </a:p>
        </p:txBody>
      </p:sp>
      <p:sp>
        <p:nvSpPr>
          <p:cNvPr id="5" name="Footer Placeholder 4">
            <a:extLst>
              <a:ext uri="{FF2B5EF4-FFF2-40B4-BE49-F238E27FC236}">
                <a16:creationId xmlns:a16="http://schemas.microsoft.com/office/drawing/2014/main" id="{FBA5BF00-27FE-445C-A689-BBBCA0E9B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E828DB-B425-4E7F-947A-4BBAD6EC3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9337-E624-42A4-B98A-FD5CD202EE4A}" type="slidenum">
              <a:rPr lang="en-US" smtClean="0"/>
              <a:t>‹#›</a:t>
            </a:fld>
            <a:endParaRPr lang="en-US"/>
          </a:p>
        </p:txBody>
      </p:sp>
    </p:spTree>
    <p:extLst>
      <p:ext uri="{BB962C8B-B14F-4D97-AF65-F5344CB8AC3E}">
        <p14:creationId xmlns:p14="http://schemas.microsoft.com/office/powerpoint/2010/main" val="3123803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votecolorado.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033045"/>
            <a:ext cx="7772400" cy="1076325"/>
          </a:xfrm>
          <a:solidFill>
            <a:srgbClr val="235889"/>
          </a:solidFill>
        </p:spPr>
        <p:txBody>
          <a:bodyPr/>
          <a:lstStyle/>
          <a:p>
            <a:pPr eaLnBrk="1" hangingPunct="1"/>
            <a:r>
              <a:rPr lang="en-US" altLang="en-US" sz="3600" b="1" dirty="0">
                <a:solidFill>
                  <a:schemeClr val="bg1"/>
                </a:solidFill>
              </a:rPr>
              <a:t>Colorado Department of State</a:t>
            </a:r>
            <a:br>
              <a:rPr lang="en-US" altLang="en-US" dirty="0">
                <a:solidFill>
                  <a:schemeClr val="bg1"/>
                </a:solidFill>
              </a:rPr>
            </a:br>
            <a:r>
              <a:rPr lang="en-US" altLang="en-US" sz="2800" dirty="0">
                <a:solidFill>
                  <a:schemeClr val="bg1"/>
                </a:solidFill>
              </a:rPr>
              <a:t>Judd Choate, </a:t>
            </a:r>
            <a:r>
              <a:rPr lang="en-US" altLang="en-US" sz="2000" dirty="0">
                <a:solidFill>
                  <a:schemeClr val="bg1"/>
                </a:solidFill>
              </a:rPr>
              <a:t>State Election Director</a:t>
            </a:r>
          </a:p>
        </p:txBody>
      </p:sp>
      <p:sp>
        <p:nvSpPr>
          <p:cNvPr id="8195" name="Rectangle 3"/>
          <p:cNvSpPr>
            <a:spLocks noGrp="1" noChangeArrowheads="1"/>
          </p:cNvSpPr>
          <p:nvPr>
            <p:ph type="subTitle" idx="1"/>
          </p:nvPr>
        </p:nvSpPr>
        <p:spPr>
          <a:xfrm>
            <a:off x="2327186" y="3608567"/>
            <a:ext cx="7365304"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normAutofit/>
          </a:bodyPr>
          <a:lstStyle/>
          <a:p>
            <a:pPr eaLnBrk="1" hangingPunct="1"/>
            <a:r>
              <a:rPr lang="en-US" altLang="en-US" u="sng" dirty="0"/>
              <a:t>BEAC 2024 State Primary Election</a:t>
            </a:r>
          </a:p>
          <a:p>
            <a:pPr eaLnBrk="1" hangingPunct="1"/>
            <a:r>
              <a:rPr lang="en-US" altLang="en-US" sz="1800" dirty="0"/>
              <a:t>September 6, 2024</a:t>
            </a:r>
          </a:p>
        </p:txBody>
      </p:sp>
      <p:sp>
        <p:nvSpPr>
          <p:cNvPr id="2" name="TextBox 1">
            <a:extLst>
              <a:ext uri="{FF2B5EF4-FFF2-40B4-BE49-F238E27FC236}">
                <a16:creationId xmlns:a16="http://schemas.microsoft.com/office/drawing/2014/main" id="{D8AA21F1-968E-42F0-8E63-52BF5FC5787E}"/>
              </a:ext>
            </a:extLst>
          </p:cNvPr>
          <p:cNvSpPr txBox="1"/>
          <p:nvPr/>
        </p:nvSpPr>
        <p:spPr>
          <a:xfrm>
            <a:off x="4497340" y="5006743"/>
            <a:ext cx="302499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303-869-4927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judd.choate@coloradosos.gov</a:t>
            </a:r>
          </a:p>
        </p:txBody>
      </p:sp>
    </p:spTree>
    <p:extLst>
      <p:ext uri="{BB962C8B-B14F-4D97-AF65-F5344CB8AC3E}">
        <p14:creationId xmlns:p14="http://schemas.microsoft.com/office/powerpoint/2010/main" val="204491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674937"/>
          </a:xfrm>
        </p:spPr>
        <p:txBody>
          <a:bodyPr/>
          <a:lstStyle/>
          <a:p>
            <a:r>
              <a:rPr lang="en-US" dirty="0"/>
              <a:t>Online Voter Registration</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2789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D58-8F07-4B02-AD27-3734E9824395}"/>
              </a:ext>
            </a:extLst>
          </p:cNvPr>
          <p:cNvSpPr>
            <a:spLocks noGrp="1"/>
          </p:cNvSpPr>
          <p:nvPr>
            <p:ph type="title"/>
          </p:nvPr>
        </p:nvSpPr>
        <p:spPr/>
        <p:txBody>
          <a:bodyPr>
            <a:normAutofit/>
          </a:bodyPr>
          <a:lstStyle/>
          <a:p>
            <a:pPr algn="ctr"/>
            <a:r>
              <a:rPr lang="en-US" sz="4800" dirty="0"/>
              <a:t>Online Voter Registration </a:t>
            </a:r>
          </a:p>
        </p:txBody>
      </p:sp>
      <p:sp>
        <p:nvSpPr>
          <p:cNvPr id="3" name="TextBox 2">
            <a:extLst>
              <a:ext uri="{FF2B5EF4-FFF2-40B4-BE49-F238E27FC236}">
                <a16:creationId xmlns:a16="http://schemas.microsoft.com/office/drawing/2014/main" id="{F538E700-A76F-4441-A04B-606ECDA76910}"/>
              </a:ext>
            </a:extLst>
          </p:cNvPr>
          <p:cNvSpPr txBox="1"/>
          <p:nvPr/>
        </p:nvSpPr>
        <p:spPr>
          <a:xfrm>
            <a:off x="625529" y="1690688"/>
            <a:ext cx="4407855"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42 states and the District of Columbia have online voter registration. A driver’s license is the basis for every online transaction – except NJ and 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Department of State hosts an online voter registration site at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www.govotecolorado.gov</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This allows currently registered voters and eligible Coloradans to register to vote online, see a sample ballot, and verify their voter registration.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These applications are typically “complete” upon submission. So, the county approves the entry and sends a 20-day mailing to confirm the address - unless it’s an SSN application without a signature.</a:t>
            </a:r>
          </a:p>
        </p:txBody>
      </p:sp>
      <p:pic>
        <p:nvPicPr>
          <p:cNvPr id="5" name="Content Placeholder 4" descr="Map of the united states of America.">
            <a:extLst>
              <a:ext uri="{FF2B5EF4-FFF2-40B4-BE49-F238E27FC236}">
                <a16:creationId xmlns:a16="http://schemas.microsoft.com/office/drawing/2014/main" id="{EFBC1485-9264-4970-B18D-A769D31101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6054" y="1645506"/>
            <a:ext cx="6751003" cy="4337338"/>
          </a:xfrm>
        </p:spPr>
      </p:pic>
    </p:spTree>
    <p:extLst>
      <p:ext uri="{BB962C8B-B14F-4D97-AF65-F5344CB8AC3E}">
        <p14:creationId xmlns:p14="http://schemas.microsoft.com/office/powerpoint/2010/main" val="90315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A891-591C-40C2-8D95-3A33CEEB81C3}"/>
              </a:ext>
            </a:extLst>
          </p:cNvPr>
          <p:cNvSpPr>
            <a:spLocks noGrp="1"/>
          </p:cNvSpPr>
          <p:nvPr>
            <p:ph type="title"/>
          </p:nvPr>
        </p:nvSpPr>
        <p:spPr>
          <a:xfrm>
            <a:off x="838200" y="365126"/>
            <a:ext cx="10515600" cy="1106488"/>
          </a:xfrm>
        </p:spPr>
        <p:txBody>
          <a:bodyPr>
            <a:normAutofit fontScale="90000"/>
          </a:bodyPr>
          <a:lstStyle/>
          <a:p>
            <a:pPr algn="ctr"/>
            <a:r>
              <a:rPr lang="en-US" dirty="0"/>
              <a:t>2020 New Online Voter Registrations</a:t>
            </a:r>
            <a:br>
              <a:rPr lang="en-US" dirty="0"/>
            </a:br>
            <a:r>
              <a:rPr lang="en-US" dirty="0"/>
              <a:t>by Month</a:t>
            </a:r>
          </a:p>
        </p:txBody>
      </p:sp>
      <p:graphicFrame>
        <p:nvGraphicFramePr>
          <p:cNvPr id="6" name="Content Placeholder 5" descr="Graph of new online voter registrations from January to August 2020.">
            <a:extLst>
              <a:ext uri="{FF2B5EF4-FFF2-40B4-BE49-F238E27FC236}">
                <a16:creationId xmlns:a16="http://schemas.microsoft.com/office/drawing/2014/main" id="{B6717649-A542-495B-A86E-8D9855A1A3A2}"/>
              </a:ext>
            </a:extLst>
          </p:cNvPr>
          <p:cNvGraphicFramePr>
            <a:graphicFrameLocks noGrp="1"/>
          </p:cNvGraphicFramePr>
          <p:nvPr>
            <p:ph idx="1"/>
            <p:extLst>
              <p:ext uri="{D42A27DB-BD31-4B8C-83A1-F6EECF244321}">
                <p14:modId xmlns:p14="http://schemas.microsoft.com/office/powerpoint/2010/main" val="4273346814"/>
              </p:ext>
            </p:extLst>
          </p:nvPr>
        </p:nvGraphicFramePr>
        <p:xfrm>
          <a:off x="838200" y="1471614"/>
          <a:ext cx="10515600" cy="4900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50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A891-591C-40C2-8D95-3A33CEEB81C3}"/>
              </a:ext>
            </a:extLst>
          </p:cNvPr>
          <p:cNvSpPr>
            <a:spLocks noGrp="1"/>
          </p:cNvSpPr>
          <p:nvPr>
            <p:ph type="title"/>
          </p:nvPr>
        </p:nvSpPr>
        <p:spPr>
          <a:xfrm>
            <a:off x="838200" y="365126"/>
            <a:ext cx="10515600" cy="1106488"/>
          </a:xfrm>
        </p:spPr>
        <p:txBody>
          <a:bodyPr>
            <a:normAutofit fontScale="90000"/>
          </a:bodyPr>
          <a:lstStyle/>
          <a:p>
            <a:pPr algn="ctr"/>
            <a:r>
              <a:rPr lang="en-US" dirty="0"/>
              <a:t>2024 New Online Voter Registrations</a:t>
            </a:r>
            <a:br>
              <a:rPr lang="en-US" dirty="0"/>
            </a:br>
            <a:r>
              <a:rPr lang="en-US" dirty="0"/>
              <a:t>by Month</a:t>
            </a:r>
          </a:p>
        </p:txBody>
      </p:sp>
      <p:graphicFrame>
        <p:nvGraphicFramePr>
          <p:cNvPr id="6" name="Content Placeholder 5" descr="Graph of new online voter registrations from January 2020 to August 2024.  ">
            <a:extLst>
              <a:ext uri="{FF2B5EF4-FFF2-40B4-BE49-F238E27FC236}">
                <a16:creationId xmlns:a16="http://schemas.microsoft.com/office/drawing/2014/main" id="{B6717649-A542-495B-A86E-8D9855A1A3A2}"/>
              </a:ext>
            </a:extLst>
          </p:cNvPr>
          <p:cNvGraphicFramePr>
            <a:graphicFrameLocks noGrp="1"/>
          </p:cNvGraphicFramePr>
          <p:nvPr>
            <p:ph idx="1"/>
            <p:extLst>
              <p:ext uri="{D42A27DB-BD31-4B8C-83A1-F6EECF244321}">
                <p14:modId xmlns:p14="http://schemas.microsoft.com/office/powerpoint/2010/main" val="2487018856"/>
              </p:ext>
            </p:extLst>
          </p:nvPr>
        </p:nvGraphicFramePr>
        <p:xfrm>
          <a:off x="838200" y="1471614"/>
          <a:ext cx="10515600" cy="4900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1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A891-591C-40C2-8D95-3A33CEEB81C3}"/>
              </a:ext>
            </a:extLst>
          </p:cNvPr>
          <p:cNvSpPr>
            <a:spLocks noGrp="1"/>
          </p:cNvSpPr>
          <p:nvPr>
            <p:ph type="title"/>
          </p:nvPr>
        </p:nvSpPr>
        <p:spPr>
          <a:xfrm>
            <a:off x="838200" y="365126"/>
            <a:ext cx="10515600" cy="1106488"/>
          </a:xfrm>
        </p:spPr>
        <p:txBody>
          <a:bodyPr>
            <a:normAutofit fontScale="90000"/>
          </a:bodyPr>
          <a:lstStyle/>
          <a:p>
            <a:pPr algn="ctr"/>
            <a:r>
              <a:rPr lang="en-US" dirty="0"/>
              <a:t>2020 Updated Online Voter Registrations</a:t>
            </a:r>
            <a:br>
              <a:rPr lang="en-US" dirty="0"/>
            </a:br>
            <a:r>
              <a:rPr lang="en-US" dirty="0"/>
              <a:t>by Month</a:t>
            </a:r>
          </a:p>
        </p:txBody>
      </p:sp>
      <p:graphicFrame>
        <p:nvGraphicFramePr>
          <p:cNvPr id="6" name="Content Placeholder 5" descr="Graph of 2020 updated online voter registrations by month.&#10;">
            <a:extLst>
              <a:ext uri="{FF2B5EF4-FFF2-40B4-BE49-F238E27FC236}">
                <a16:creationId xmlns:a16="http://schemas.microsoft.com/office/drawing/2014/main" id="{B6717649-A542-495B-A86E-8D9855A1A3A2}"/>
              </a:ext>
            </a:extLst>
          </p:cNvPr>
          <p:cNvGraphicFramePr>
            <a:graphicFrameLocks noGrp="1"/>
          </p:cNvGraphicFramePr>
          <p:nvPr>
            <p:ph idx="1"/>
            <p:extLst>
              <p:ext uri="{D42A27DB-BD31-4B8C-83A1-F6EECF244321}">
                <p14:modId xmlns:p14="http://schemas.microsoft.com/office/powerpoint/2010/main" val="2865231832"/>
              </p:ext>
            </p:extLst>
          </p:nvPr>
        </p:nvGraphicFramePr>
        <p:xfrm>
          <a:off x="838200" y="1471614"/>
          <a:ext cx="10515600" cy="4900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74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A891-591C-40C2-8D95-3A33CEEB81C3}"/>
              </a:ext>
            </a:extLst>
          </p:cNvPr>
          <p:cNvSpPr>
            <a:spLocks noGrp="1"/>
          </p:cNvSpPr>
          <p:nvPr>
            <p:ph type="title"/>
          </p:nvPr>
        </p:nvSpPr>
        <p:spPr>
          <a:xfrm>
            <a:off x="838200" y="365126"/>
            <a:ext cx="10515600" cy="1106488"/>
          </a:xfrm>
        </p:spPr>
        <p:txBody>
          <a:bodyPr>
            <a:normAutofit fontScale="90000"/>
          </a:bodyPr>
          <a:lstStyle/>
          <a:p>
            <a:pPr algn="ctr"/>
            <a:r>
              <a:rPr lang="en-US" dirty="0"/>
              <a:t>2024 Updated Online Voter Registrations</a:t>
            </a:r>
            <a:br>
              <a:rPr lang="en-US" dirty="0"/>
            </a:br>
            <a:r>
              <a:rPr lang="en-US" dirty="0"/>
              <a:t>by Month</a:t>
            </a:r>
          </a:p>
        </p:txBody>
      </p:sp>
      <p:graphicFrame>
        <p:nvGraphicFramePr>
          <p:cNvPr id="6" name="Content Placeholder 5" descr="2024 updated online voter registrations graph.">
            <a:extLst>
              <a:ext uri="{FF2B5EF4-FFF2-40B4-BE49-F238E27FC236}">
                <a16:creationId xmlns:a16="http://schemas.microsoft.com/office/drawing/2014/main" id="{B6717649-A542-495B-A86E-8D9855A1A3A2}"/>
              </a:ext>
            </a:extLst>
          </p:cNvPr>
          <p:cNvGraphicFramePr>
            <a:graphicFrameLocks noGrp="1"/>
          </p:cNvGraphicFramePr>
          <p:nvPr>
            <p:ph idx="1"/>
            <p:extLst>
              <p:ext uri="{D42A27DB-BD31-4B8C-83A1-F6EECF244321}">
                <p14:modId xmlns:p14="http://schemas.microsoft.com/office/powerpoint/2010/main" val="3416646491"/>
              </p:ext>
            </p:extLst>
          </p:nvPr>
        </p:nvGraphicFramePr>
        <p:xfrm>
          <a:off x="838200" y="1471614"/>
          <a:ext cx="10515600" cy="4900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21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8951-AE0F-1476-494F-009E4F81A308}"/>
              </a:ext>
            </a:extLst>
          </p:cNvPr>
          <p:cNvSpPr>
            <a:spLocks noGrp="1"/>
          </p:cNvSpPr>
          <p:nvPr>
            <p:ph type="title"/>
          </p:nvPr>
        </p:nvSpPr>
        <p:spPr/>
        <p:txBody>
          <a:bodyPr/>
          <a:lstStyle/>
          <a:p>
            <a:pPr algn="ctr"/>
            <a:r>
              <a:rPr lang="en-US" dirty="0"/>
              <a:t>Same Day Registration States </a:t>
            </a:r>
          </a:p>
        </p:txBody>
      </p:sp>
      <p:pic>
        <p:nvPicPr>
          <p:cNvPr id="5" name="Content Placeholder 4" descr="A map of the united states&#10;&#10;">
            <a:extLst>
              <a:ext uri="{FF2B5EF4-FFF2-40B4-BE49-F238E27FC236}">
                <a16:creationId xmlns:a16="http://schemas.microsoft.com/office/drawing/2014/main" id="{5707F2A8-AA34-EC6F-6EFB-E5A4653DE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209" y="1524000"/>
            <a:ext cx="7289581" cy="4968875"/>
          </a:xfrm>
        </p:spPr>
      </p:pic>
    </p:spTree>
    <p:extLst>
      <p:ext uri="{BB962C8B-B14F-4D97-AF65-F5344CB8AC3E}">
        <p14:creationId xmlns:p14="http://schemas.microsoft.com/office/powerpoint/2010/main" val="143369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972117"/>
          </a:xfrm>
        </p:spPr>
        <p:txBody>
          <a:bodyPr/>
          <a:lstStyle/>
          <a:p>
            <a:r>
              <a:rPr lang="en-US" dirty="0"/>
              <a:t>Current Voter Registration Numbers</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dirty="0"/>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5291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AEBD-9872-40CC-8D7C-61E5D22F307E}"/>
              </a:ext>
            </a:extLst>
          </p:cNvPr>
          <p:cNvSpPr>
            <a:spLocks noGrp="1"/>
          </p:cNvSpPr>
          <p:nvPr>
            <p:ph type="title"/>
          </p:nvPr>
        </p:nvSpPr>
        <p:spPr>
          <a:xfrm>
            <a:off x="838200" y="129309"/>
            <a:ext cx="10515600" cy="785091"/>
          </a:xfrm>
        </p:spPr>
        <p:txBody>
          <a:bodyPr>
            <a:normAutofit/>
          </a:bodyPr>
          <a:lstStyle/>
          <a:p>
            <a:pPr algn="ctr"/>
            <a:r>
              <a:rPr lang="en-US" dirty="0"/>
              <a:t>Registered Voters 2014-2024</a:t>
            </a:r>
          </a:p>
        </p:txBody>
      </p:sp>
      <p:graphicFrame>
        <p:nvGraphicFramePr>
          <p:cNvPr id="6" name="Content Placeholder 5" descr="Graph of registered voters from 2014-2024.">
            <a:extLst>
              <a:ext uri="{FF2B5EF4-FFF2-40B4-BE49-F238E27FC236}">
                <a16:creationId xmlns:a16="http://schemas.microsoft.com/office/drawing/2014/main" id="{1C740775-257B-4CB1-AC9D-EF47BD7AD237}"/>
              </a:ext>
            </a:extLst>
          </p:cNvPr>
          <p:cNvGraphicFramePr>
            <a:graphicFrameLocks noGrp="1"/>
          </p:cNvGraphicFramePr>
          <p:nvPr>
            <p:ph idx="1"/>
            <p:extLst>
              <p:ext uri="{D42A27DB-BD31-4B8C-83A1-F6EECF244321}">
                <p14:modId xmlns:p14="http://schemas.microsoft.com/office/powerpoint/2010/main" val="2693410505"/>
              </p:ext>
            </p:extLst>
          </p:nvPr>
        </p:nvGraphicFramePr>
        <p:xfrm>
          <a:off x="838200" y="1173018"/>
          <a:ext cx="10515600" cy="528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5DE995D-CC24-42D2-A0BD-AFC84D961336}"/>
              </a:ext>
            </a:extLst>
          </p:cNvPr>
          <p:cNvSpPr txBox="1"/>
          <p:nvPr/>
        </p:nvSpPr>
        <p:spPr>
          <a:xfrm>
            <a:off x="773545" y="6458782"/>
            <a:ext cx="28569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As of December 1</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each year</a:t>
            </a:r>
          </a:p>
        </p:txBody>
      </p:sp>
    </p:spTree>
    <p:extLst>
      <p:ext uri="{BB962C8B-B14F-4D97-AF65-F5344CB8AC3E}">
        <p14:creationId xmlns:p14="http://schemas.microsoft.com/office/powerpoint/2010/main" val="68609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Graph of Colorado Voter Registration By Party 2014-2024.">
            <a:extLst>
              <a:ext uri="{FF2B5EF4-FFF2-40B4-BE49-F238E27FC236}">
                <a16:creationId xmlns:a16="http://schemas.microsoft.com/office/drawing/2014/main" id="{F08A51A8-FDCA-41A3-8095-62F760847712}"/>
              </a:ext>
            </a:extLst>
          </p:cNvPr>
          <p:cNvSpPr>
            <a:spLocks noGrp="1"/>
          </p:cNvSpPr>
          <p:nvPr>
            <p:ph type="title"/>
          </p:nvPr>
        </p:nvSpPr>
        <p:spPr/>
        <p:txBody>
          <a:bodyPr>
            <a:normAutofit/>
          </a:bodyPr>
          <a:lstStyle/>
          <a:p>
            <a:pPr algn="ctr"/>
            <a:r>
              <a:rPr lang="en-US" dirty="0"/>
              <a:t>Colorado Voter Registration By Party </a:t>
            </a:r>
            <a:br>
              <a:rPr lang="en-US" dirty="0"/>
            </a:br>
            <a:r>
              <a:rPr lang="en-US" dirty="0"/>
              <a:t>2014-2024</a:t>
            </a:r>
          </a:p>
        </p:txBody>
      </p:sp>
      <p:graphicFrame>
        <p:nvGraphicFramePr>
          <p:cNvPr id="7" name="Content Placeholder 6" descr="Colorado Voter Registration By Party &#10;2014-2024.">
            <a:extLst>
              <a:ext uri="{FF2B5EF4-FFF2-40B4-BE49-F238E27FC236}">
                <a16:creationId xmlns:a16="http://schemas.microsoft.com/office/drawing/2014/main" id="{F158B4C5-4E44-46F1-B31A-70594C2659E7}"/>
              </a:ext>
            </a:extLst>
          </p:cNvPr>
          <p:cNvGraphicFramePr>
            <a:graphicFrameLocks noGrp="1"/>
          </p:cNvGraphicFramePr>
          <p:nvPr>
            <p:ph idx="1"/>
            <p:extLst>
              <p:ext uri="{D42A27DB-BD31-4B8C-83A1-F6EECF244321}">
                <p14:modId xmlns:p14="http://schemas.microsoft.com/office/powerpoint/2010/main" val="2810395330"/>
              </p:ext>
            </p:extLst>
          </p:nvPr>
        </p:nvGraphicFramePr>
        <p:xfrm>
          <a:off x="291549" y="1690688"/>
          <a:ext cx="11608904"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379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7000">
              <a:schemeClr val="accent1">
                <a:lumMod val="5000"/>
                <a:lumOff val="95000"/>
              </a:schemeClr>
            </a:gs>
            <a:gs pos="100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60B7A-FDE4-4C78-B0CA-6030A1E175BE}"/>
              </a:ext>
            </a:extLst>
          </p:cNvPr>
          <p:cNvSpPr>
            <a:spLocks noGrp="1"/>
          </p:cNvSpPr>
          <p:nvPr>
            <p:ph type="ctrTitle"/>
          </p:nvPr>
        </p:nvSpPr>
        <p:spPr>
          <a:xfrm>
            <a:off x="1524000" y="1122362"/>
            <a:ext cx="9144000" cy="2724081"/>
          </a:xfrm>
        </p:spPr>
        <p:txBody>
          <a:bodyPr/>
          <a:lstStyle/>
          <a:p>
            <a:r>
              <a:rPr lang="en-US" dirty="0"/>
              <a:t>Voter Registration</a:t>
            </a:r>
          </a:p>
        </p:txBody>
      </p:sp>
      <p:sp>
        <p:nvSpPr>
          <p:cNvPr id="5" name="Subtitle 4">
            <a:extLst>
              <a:ext uri="{FF2B5EF4-FFF2-40B4-BE49-F238E27FC236}">
                <a16:creationId xmlns:a16="http://schemas.microsoft.com/office/drawing/2014/main" id="{081C20A8-AEA1-4ED2-8378-B8C2ED9B86BB}"/>
              </a:ext>
            </a:extLst>
          </p:cNvPr>
          <p:cNvSpPr>
            <a:spLocks noGrp="1"/>
          </p:cNvSpPr>
          <p:nvPr>
            <p:ph type="subTitle" idx="1"/>
          </p:nvPr>
        </p:nvSpPr>
        <p:spPr/>
        <p:txBody>
          <a:bodyPr/>
          <a:lstStyle/>
          <a:p>
            <a:endParaRPr lang="en-US"/>
          </a:p>
        </p:txBody>
      </p:sp>
      <p:sp>
        <p:nvSpPr>
          <p:cNvPr id="6" name="Rectangle 2">
            <a:extLst>
              <a:ext uri="{FF2B5EF4-FFF2-40B4-BE49-F238E27FC236}">
                <a16:creationId xmlns:a16="http://schemas.microsoft.com/office/drawing/2014/main" id="{81D8E947-D5C9-4518-9D58-E623DE7E5483}"/>
              </a:ext>
            </a:extLst>
          </p:cNvPr>
          <p:cNvSpPr txBox="1">
            <a:spLocks noChangeArrowheads="1"/>
          </p:cNvSpPr>
          <p:nvPr/>
        </p:nvSpPr>
        <p:spPr>
          <a:xfrm>
            <a:off x="0" y="1"/>
            <a:ext cx="12192000" cy="528319"/>
          </a:xfrm>
          <a:prstGeom prst="rect">
            <a:avLst/>
          </a:prstGeom>
          <a:solidFill>
            <a:srgbClr val="235889"/>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9996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3"/>
            <a:ext cx="9144000" cy="2707516"/>
          </a:xfrm>
        </p:spPr>
        <p:txBody>
          <a:bodyPr/>
          <a:lstStyle/>
          <a:p>
            <a:r>
              <a:rPr lang="en-US" dirty="0"/>
              <a:t>2024 State Primary Election </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dirty="0"/>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2260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2024 State Primary Election &#10;Active Voter Count"/>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2024 State Primary Election </a:t>
            </a:r>
            <a:br>
              <a:rPr lang="en-US" dirty="0">
                <a:latin typeface="AvenirNext LT Pro Regular"/>
              </a:rPr>
            </a:br>
            <a:r>
              <a:rPr lang="en-US" dirty="0">
                <a:latin typeface="AvenirNext LT Pro Regular"/>
              </a:rPr>
              <a:t>Active Voter Count</a:t>
            </a:r>
          </a:p>
        </p:txBody>
      </p:sp>
      <p:pic>
        <p:nvPicPr>
          <p:cNvPr id="4" name="Picture 3" descr="2024 State Primary Election &#10;Active Voter Count&#10;">
            <a:extLst>
              <a:ext uri="{FF2B5EF4-FFF2-40B4-BE49-F238E27FC236}">
                <a16:creationId xmlns:a16="http://schemas.microsoft.com/office/drawing/2014/main" id="{EA866E56-09AA-6581-7251-6235CBA9FFAC}"/>
              </a:ext>
            </a:extLst>
          </p:cNvPr>
          <p:cNvPicPr>
            <a:picLocks noChangeAspect="1"/>
          </p:cNvPicPr>
          <p:nvPr/>
        </p:nvPicPr>
        <p:blipFill>
          <a:blip r:embed="rId2"/>
          <a:stretch>
            <a:fillRect/>
          </a:stretch>
        </p:blipFill>
        <p:spPr>
          <a:xfrm>
            <a:off x="546247" y="2858884"/>
            <a:ext cx="11308819" cy="1140231"/>
          </a:xfrm>
          <a:prstGeom prst="rect">
            <a:avLst/>
          </a:prstGeom>
        </p:spPr>
      </p:pic>
    </p:spTree>
    <p:extLst>
      <p:ext uri="{BB962C8B-B14F-4D97-AF65-F5344CB8AC3E}">
        <p14:creationId xmlns:p14="http://schemas.microsoft.com/office/powerpoint/2010/main" val="353629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2024 State Primary Election &#10;Turnout Numbers"/>
          <p:cNvSpPr>
            <a:spLocks noGrp="1"/>
          </p:cNvSpPr>
          <p:nvPr>
            <p:ph type="title"/>
          </p:nvPr>
        </p:nvSpPr>
        <p:spPr>
          <a:xfrm>
            <a:off x="942703" y="365125"/>
            <a:ext cx="10515600" cy="1437171"/>
          </a:xfrm>
        </p:spPr>
        <p:txBody>
          <a:bodyPr>
            <a:normAutofit/>
          </a:bodyPr>
          <a:lstStyle/>
          <a:p>
            <a:pPr algn="ctr"/>
            <a:r>
              <a:rPr lang="en-US" dirty="0">
                <a:latin typeface="AvenirNext LT Pro Regular"/>
              </a:rPr>
              <a:t>2024 State Primary Election </a:t>
            </a:r>
            <a:br>
              <a:rPr lang="en-US" dirty="0">
                <a:latin typeface="AvenirNext LT Pro Regular"/>
              </a:rPr>
            </a:br>
            <a:r>
              <a:rPr lang="en-US" dirty="0">
                <a:latin typeface="AvenirNext LT Pro Regular"/>
              </a:rPr>
              <a:t>Turnout Numbers</a:t>
            </a:r>
          </a:p>
        </p:txBody>
      </p:sp>
      <p:pic>
        <p:nvPicPr>
          <p:cNvPr id="4" name="Picture 3" descr="2024 State Primary Election &#10;Turnout Numbers&#10;">
            <a:extLst>
              <a:ext uri="{FF2B5EF4-FFF2-40B4-BE49-F238E27FC236}">
                <a16:creationId xmlns:a16="http://schemas.microsoft.com/office/drawing/2014/main" id="{D9582C55-345E-C29B-B24F-B6E862DB42FF}"/>
              </a:ext>
            </a:extLst>
          </p:cNvPr>
          <p:cNvPicPr>
            <a:picLocks noChangeAspect="1"/>
          </p:cNvPicPr>
          <p:nvPr/>
        </p:nvPicPr>
        <p:blipFill>
          <a:blip r:embed="rId2"/>
          <a:stretch>
            <a:fillRect/>
          </a:stretch>
        </p:blipFill>
        <p:spPr>
          <a:xfrm>
            <a:off x="247324" y="2852796"/>
            <a:ext cx="11906358" cy="1067723"/>
          </a:xfrm>
          <a:prstGeom prst="rect">
            <a:avLst/>
          </a:prstGeom>
        </p:spPr>
      </p:pic>
    </p:spTree>
    <p:extLst>
      <p:ext uri="{BB962C8B-B14F-4D97-AF65-F5344CB8AC3E}">
        <p14:creationId xmlns:p14="http://schemas.microsoft.com/office/powerpoint/2010/main" val="142773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2024 State Primary Election &#10;CD4 Active Voter Count&#10;"/>
          <p:cNvSpPr>
            <a:spLocks noGrp="1"/>
          </p:cNvSpPr>
          <p:nvPr>
            <p:ph type="title"/>
          </p:nvPr>
        </p:nvSpPr>
        <p:spPr>
          <a:xfrm>
            <a:off x="942703" y="365125"/>
            <a:ext cx="10515600" cy="2020266"/>
          </a:xfrm>
        </p:spPr>
        <p:txBody>
          <a:bodyPr>
            <a:normAutofit/>
          </a:bodyPr>
          <a:lstStyle/>
          <a:p>
            <a:pPr algn="ctr"/>
            <a:r>
              <a:rPr lang="en-US" dirty="0">
                <a:latin typeface="AvenirNext LT Pro Regular"/>
              </a:rPr>
              <a:t>2024 State Primary Election </a:t>
            </a:r>
            <a:br>
              <a:rPr lang="en-US" dirty="0">
                <a:latin typeface="AvenirNext LT Pro Regular"/>
              </a:rPr>
            </a:br>
            <a:r>
              <a:rPr lang="en-US" dirty="0">
                <a:latin typeface="AvenirNext LT Pro Regular"/>
              </a:rPr>
              <a:t>CD4 Active Voter Count</a:t>
            </a:r>
          </a:p>
        </p:txBody>
      </p:sp>
      <p:pic>
        <p:nvPicPr>
          <p:cNvPr id="5" name="Content Placeholder 4" descr="2024 State Primary Election &#10;CD4 Active Voter Count &#10;">
            <a:extLst>
              <a:ext uri="{FF2B5EF4-FFF2-40B4-BE49-F238E27FC236}">
                <a16:creationId xmlns:a16="http://schemas.microsoft.com/office/drawing/2014/main" id="{E62DB1F8-58D0-397A-666B-7671354B104A}"/>
              </a:ext>
            </a:extLst>
          </p:cNvPr>
          <p:cNvPicPr>
            <a:picLocks noGrp="1" noChangeAspect="1"/>
          </p:cNvPicPr>
          <p:nvPr>
            <p:ph idx="1"/>
          </p:nvPr>
        </p:nvPicPr>
        <p:blipFill>
          <a:blip r:embed="rId2"/>
          <a:stretch>
            <a:fillRect/>
          </a:stretch>
        </p:blipFill>
        <p:spPr>
          <a:xfrm>
            <a:off x="273258" y="3429000"/>
            <a:ext cx="11645484" cy="977163"/>
          </a:xfrm>
        </p:spPr>
      </p:pic>
    </p:spTree>
    <p:extLst>
      <p:ext uri="{BB962C8B-B14F-4D97-AF65-F5344CB8AC3E}">
        <p14:creationId xmlns:p14="http://schemas.microsoft.com/office/powerpoint/2010/main" val="425727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803564"/>
            <a:ext cx="3712424" cy="4241402"/>
          </a:xfrm>
        </p:spPr>
        <p:txBody>
          <a:bodyPr>
            <a:normAutofit/>
          </a:bodyPr>
          <a:lstStyle/>
          <a:p>
            <a:pPr algn="ctr"/>
            <a:r>
              <a:rPr lang="en-US" dirty="0">
                <a:latin typeface="AvenirNext LT Pro Regular"/>
              </a:rPr>
              <a:t>2024 State Primary Election </a:t>
            </a:r>
            <a:br>
              <a:rPr lang="en-US" dirty="0">
                <a:latin typeface="AvenirNext LT Pro Regular"/>
              </a:rPr>
            </a:br>
            <a:r>
              <a:rPr lang="en-US" dirty="0">
                <a:latin typeface="AvenirNext LT Pro Regular"/>
              </a:rPr>
              <a:t>CD4 Turnout Numbers</a:t>
            </a:r>
          </a:p>
        </p:txBody>
      </p:sp>
      <p:pic>
        <p:nvPicPr>
          <p:cNvPr id="7" name="Picture 6" descr="2024 State Primary Election &#10;CD4 Turnout Numbers&#10;">
            <a:extLst>
              <a:ext uri="{FF2B5EF4-FFF2-40B4-BE49-F238E27FC236}">
                <a16:creationId xmlns:a16="http://schemas.microsoft.com/office/drawing/2014/main" id="{93A89BF4-AE05-39D4-B171-4F5ED3172F73}"/>
              </a:ext>
            </a:extLst>
          </p:cNvPr>
          <p:cNvPicPr>
            <a:picLocks noChangeAspect="1"/>
          </p:cNvPicPr>
          <p:nvPr/>
        </p:nvPicPr>
        <p:blipFill>
          <a:blip r:embed="rId2"/>
          <a:stretch>
            <a:fillRect/>
          </a:stretch>
        </p:blipFill>
        <p:spPr>
          <a:xfrm>
            <a:off x="5261113" y="148845"/>
            <a:ext cx="6603649" cy="6344682"/>
          </a:xfrm>
          <a:prstGeom prst="rect">
            <a:avLst/>
          </a:prstGeom>
        </p:spPr>
      </p:pic>
    </p:spTree>
    <p:extLst>
      <p:ext uri="{BB962C8B-B14F-4D97-AF65-F5344CB8AC3E}">
        <p14:creationId xmlns:p14="http://schemas.microsoft.com/office/powerpoint/2010/main" val="2317810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In Person voting methods graph">
            <a:extLst>
              <a:ext uri="{FF2B5EF4-FFF2-40B4-BE49-F238E27FC236}">
                <a16:creationId xmlns:a16="http://schemas.microsoft.com/office/drawing/2014/main" id="{02AD39DE-1D96-4381-9953-DAEB96D482BB}"/>
              </a:ext>
            </a:extLst>
          </p:cNvPr>
          <p:cNvSpPr>
            <a:spLocks noGrp="1"/>
          </p:cNvSpPr>
          <p:nvPr>
            <p:ph type="title"/>
          </p:nvPr>
        </p:nvSpPr>
        <p:spPr/>
        <p:txBody>
          <a:bodyPr/>
          <a:lstStyle/>
          <a:p>
            <a:pPr algn="ctr"/>
            <a:r>
              <a:rPr lang="en-US" dirty="0"/>
              <a:t>2024 State Primary Election </a:t>
            </a:r>
            <a:br>
              <a:rPr lang="en-US" dirty="0"/>
            </a:br>
            <a:r>
              <a:rPr lang="en-US" dirty="0"/>
              <a:t>Voter Service and Polling Centers</a:t>
            </a:r>
          </a:p>
        </p:txBody>
      </p:sp>
      <p:sp>
        <p:nvSpPr>
          <p:cNvPr id="3" name="Content Placeholder 2">
            <a:extLst>
              <a:ext uri="{FF2B5EF4-FFF2-40B4-BE49-F238E27FC236}">
                <a16:creationId xmlns:a16="http://schemas.microsoft.com/office/drawing/2014/main" id="{83158D0E-936D-4595-8195-00B3B3C39108}"/>
              </a:ext>
            </a:extLst>
          </p:cNvPr>
          <p:cNvSpPr>
            <a:spLocks noGrp="1"/>
          </p:cNvSpPr>
          <p:nvPr>
            <p:ph idx="1"/>
          </p:nvPr>
        </p:nvSpPr>
        <p:spPr>
          <a:xfrm>
            <a:off x="838200" y="1874981"/>
            <a:ext cx="10515600" cy="4301981"/>
          </a:xfrm>
        </p:spPr>
        <p:txBody>
          <a:bodyPr>
            <a:normAutofit/>
          </a:bodyPr>
          <a:lstStyle/>
          <a:p>
            <a:pPr marL="0" indent="0">
              <a:buNone/>
            </a:pPr>
            <a:r>
              <a:rPr lang="en-US" b="1" u="sng" dirty="0"/>
              <a:t>What transactions can occur at a VSPC?:</a:t>
            </a:r>
          </a:p>
          <a:p>
            <a:pPr marL="514350" indent="-514350">
              <a:buAutoNum type="arabicPeriod"/>
            </a:pPr>
            <a:r>
              <a:rPr lang="en-US" dirty="0"/>
              <a:t>Vote in person – void mail ballot, issue a new ballot</a:t>
            </a:r>
          </a:p>
          <a:p>
            <a:pPr marL="971550" lvl="1" indent="-514350">
              <a:buFont typeface="+mj-lt"/>
              <a:buAutoNum type="alphaLcParenR"/>
            </a:pPr>
            <a:r>
              <a:rPr lang="en-US" dirty="0"/>
              <a:t>Paper ballot</a:t>
            </a:r>
          </a:p>
          <a:p>
            <a:pPr marL="971550" lvl="1" indent="-514350">
              <a:buFont typeface="+mj-lt"/>
              <a:buAutoNum type="alphaLcParenR"/>
            </a:pPr>
            <a:r>
              <a:rPr lang="en-US" dirty="0"/>
              <a:t>Ballot Marking Device </a:t>
            </a:r>
          </a:p>
          <a:p>
            <a:pPr marL="514350" indent="-514350">
              <a:buAutoNum type="arabicPeriod"/>
            </a:pPr>
            <a:r>
              <a:rPr lang="en-US" dirty="0"/>
              <a:t>Register to vote </a:t>
            </a:r>
          </a:p>
          <a:p>
            <a:pPr marL="514350" indent="-514350">
              <a:buAutoNum type="arabicPeriod"/>
            </a:pPr>
            <a:r>
              <a:rPr lang="en-US" dirty="0"/>
              <a:t>Update voter registration</a:t>
            </a:r>
          </a:p>
          <a:p>
            <a:pPr marL="0" indent="0">
              <a:buNone/>
            </a:pPr>
            <a:endParaRPr lang="en-US" dirty="0"/>
          </a:p>
          <a:p>
            <a:pPr marL="0" indent="0">
              <a:buNone/>
            </a:pPr>
            <a:r>
              <a:rPr lang="en-US" dirty="0"/>
              <a:t>Number of Transactions – 7,493</a:t>
            </a:r>
          </a:p>
          <a:p>
            <a:pPr marL="0" indent="0">
              <a:buNone/>
            </a:pPr>
            <a:endParaRPr lang="en-US" dirty="0"/>
          </a:p>
        </p:txBody>
      </p:sp>
      <p:pic>
        <p:nvPicPr>
          <p:cNvPr id="5" name="Picture 4" descr="A graph of a person vote method.&#10;&#10;">
            <a:extLst>
              <a:ext uri="{FF2B5EF4-FFF2-40B4-BE49-F238E27FC236}">
                <a16:creationId xmlns:a16="http://schemas.microsoft.com/office/drawing/2014/main" id="{8760962B-389D-4E59-4BB7-B162DE878504}"/>
              </a:ext>
            </a:extLst>
          </p:cNvPr>
          <p:cNvPicPr>
            <a:picLocks noChangeAspect="1"/>
          </p:cNvPicPr>
          <p:nvPr/>
        </p:nvPicPr>
        <p:blipFill>
          <a:blip r:embed="rId2"/>
          <a:stretch>
            <a:fillRect/>
          </a:stretch>
        </p:blipFill>
        <p:spPr>
          <a:xfrm>
            <a:off x="6096000" y="3087163"/>
            <a:ext cx="5384073" cy="3537765"/>
          </a:xfrm>
          <a:prstGeom prst="rect">
            <a:avLst/>
          </a:prstGeom>
        </p:spPr>
      </p:pic>
    </p:spTree>
    <p:extLst>
      <p:ext uri="{BB962C8B-B14F-4D97-AF65-F5344CB8AC3E}">
        <p14:creationId xmlns:p14="http://schemas.microsoft.com/office/powerpoint/2010/main" val="264458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descr="2024 State Primary Election &#10;VSPC Activity by Day (7,493) "/>
          <p:cNvSpPr>
            <a:spLocks noGrp="1"/>
          </p:cNvSpPr>
          <p:nvPr>
            <p:ph type="title"/>
          </p:nvPr>
        </p:nvSpPr>
        <p:spPr>
          <a:xfrm>
            <a:off x="1033670" y="214604"/>
            <a:ext cx="10515600" cy="1131439"/>
          </a:xfrm>
        </p:spPr>
        <p:txBody>
          <a:bodyPr>
            <a:normAutofit fontScale="90000"/>
          </a:bodyPr>
          <a:lstStyle/>
          <a:p>
            <a:pPr algn="ctr"/>
            <a:r>
              <a:rPr lang="en-US" dirty="0"/>
              <a:t>2024 State Primary Election </a:t>
            </a:r>
            <a:br>
              <a:rPr lang="en-US" dirty="0"/>
            </a:br>
            <a:r>
              <a:rPr lang="en-US" dirty="0"/>
              <a:t>VSPC Activity by Day (7,493) </a:t>
            </a:r>
          </a:p>
        </p:txBody>
      </p:sp>
      <p:graphicFrame>
        <p:nvGraphicFramePr>
          <p:cNvPr id="6" name="Content Placeholder 5" descr="2024 State Primary Election &#10;VSPC Activity by Day (7,493) "/>
          <p:cNvGraphicFramePr>
            <a:graphicFrameLocks noGrp="1"/>
          </p:cNvGraphicFramePr>
          <p:nvPr>
            <p:ph idx="1"/>
            <p:extLst>
              <p:ext uri="{D42A27DB-BD31-4B8C-83A1-F6EECF244321}">
                <p14:modId xmlns:p14="http://schemas.microsoft.com/office/powerpoint/2010/main" val="3017389061"/>
              </p:ext>
            </p:extLst>
          </p:nvPr>
        </p:nvGraphicFramePr>
        <p:xfrm>
          <a:off x="1033670" y="1620078"/>
          <a:ext cx="10038520" cy="485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0840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763925"/>
          </a:xfrm>
        </p:spPr>
        <p:txBody>
          <a:bodyPr>
            <a:normAutofit/>
          </a:bodyPr>
          <a:lstStyle/>
          <a:p>
            <a:pPr algn="ctr"/>
            <a:r>
              <a:rPr lang="en-US" dirty="0">
                <a:latin typeface="AvenirNext LT Pro Regular"/>
              </a:rPr>
              <a:t>2024 State Primary Election Turnout  </a:t>
            </a:r>
            <a:br>
              <a:rPr lang="en-US" dirty="0">
                <a:latin typeface="AvenirNext LT Pro Regular"/>
              </a:rPr>
            </a:br>
            <a:r>
              <a:rPr lang="en-US" dirty="0">
                <a:latin typeface="AvenirNext LT Pro Regular"/>
              </a:rPr>
              <a:t>In-Person Voting</a:t>
            </a:r>
          </a:p>
        </p:txBody>
      </p:sp>
      <p:pic>
        <p:nvPicPr>
          <p:cNvPr id="13" name="Content Placeholder 12" descr="2024 State Primary Election Turnout  &#10;In-Person Voting">
            <a:extLst>
              <a:ext uri="{FF2B5EF4-FFF2-40B4-BE49-F238E27FC236}">
                <a16:creationId xmlns:a16="http://schemas.microsoft.com/office/drawing/2014/main" id="{BD37930B-959B-B4CD-AE8A-64308CDF70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71" y="3207026"/>
            <a:ext cx="11917458" cy="1214887"/>
          </a:xfrm>
        </p:spPr>
      </p:pic>
    </p:spTree>
    <p:extLst>
      <p:ext uri="{BB962C8B-B14F-4D97-AF65-F5344CB8AC3E}">
        <p14:creationId xmlns:p14="http://schemas.microsoft.com/office/powerpoint/2010/main" val="2610536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689113"/>
            <a:ext cx="10515600" cy="1868557"/>
          </a:xfrm>
        </p:spPr>
        <p:txBody>
          <a:bodyPr>
            <a:normAutofit fontScale="90000"/>
          </a:bodyPr>
          <a:lstStyle/>
          <a:p>
            <a:pPr algn="ctr"/>
            <a:r>
              <a:rPr lang="en-US" dirty="0">
                <a:latin typeface="AvenirNext LT Pro Regular"/>
              </a:rPr>
              <a:t>2024 State Primary Election Unaffiliated Voter Ballot Choice</a:t>
            </a:r>
            <a:br>
              <a:rPr lang="en-US" dirty="0">
                <a:latin typeface="AvenirNext LT Pro Regular"/>
              </a:rPr>
            </a:br>
            <a:endParaRPr lang="en-US" dirty="0">
              <a:latin typeface="AvenirNext LT Pro Regular"/>
            </a:endParaRPr>
          </a:p>
        </p:txBody>
      </p:sp>
      <p:pic>
        <p:nvPicPr>
          <p:cNvPr id="4" name="Picture 3" descr="2024 State Primary Election Unaffiliated Voter Ballot Choice">
            <a:extLst>
              <a:ext uri="{FF2B5EF4-FFF2-40B4-BE49-F238E27FC236}">
                <a16:creationId xmlns:a16="http://schemas.microsoft.com/office/drawing/2014/main" id="{0C5FDA1A-2E38-FBFC-1EB3-50E4ADC459DC}"/>
              </a:ext>
            </a:extLst>
          </p:cNvPr>
          <p:cNvPicPr>
            <a:picLocks noChangeAspect="1"/>
          </p:cNvPicPr>
          <p:nvPr/>
        </p:nvPicPr>
        <p:blipFill>
          <a:blip r:embed="rId2"/>
          <a:stretch>
            <a:fillRect/>
          </a:stretch>
        </p:blipFill>
        <p:spPr>
          <a:xfrm>
            <a:off x="449601" y="3170043"/>
            <a:ext cx="11292797" cy="1048277"/>
          </a:xfrm>
          <a:prstGeom prst="rect">
            <a:avLst/>
          </a:prstGeom>
        </p:spPr>
      </p:pic>
    </p:spTree>
    <p:extLst>
      <p:ext uri="{BB962C8B-B14F-4D97-AF65-F5344CB8AC3E}">
        <p14:creationId xmlns:p14="http://schemas.microsoft.com/office/powerpoint/2010/main" val="83072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675709"/>
          </a:xfrm>
        </p:spPr>
        <p:txBody>
          <a:bodyPr>
            <a:normAutofit/>
          </a:bodyPr>
          <a:lstStyle/>
          <a:p>
            <a:pPr algn="ctr"/>
            <a:r>
              <a:rPr lang="en-US" dirty="0">
                <a:latin typeface="AvenirNext LT Pro Regular"/>
              </a:rPr>
              <a:t>2024 State Primary Election</a:t>
            </a:r>
            <a:br>
              <a:rPr lang="en-US" dirty="0">
                <a:latin typeface="AvenirNext LT Pro Regular"/>
              </a:rPr>
            </a:br>
            <a:r>
              <a:rPr lang="en-US" dirty="0">
                <a:latin typeface="AvenirNext LT Pro Regular"/>
              </a:rPr>
              <a:t>Provisional Ballots</a:t>
            </a:r>
          </a:p>
        </p:txBody>
      </p:sp>
      <p:sp>
        <p:nvSpPr>
          <p:cNvPr id="4" name="Content Placeholder 3">
            <a:extLst>
              <a:ext uri="{FF2B5EF4-FFF2-40B4-BE49-F238E27FC236}">
                <a16:creationId xmlns:a16="http://schemas.microsoft.com/office/drawing/2014/main" id="{ED73EFA8-C29C-E4D0-9265-F85739494B79}"/>
              </a:ext>
            </a:extLst>
          </p:cNvPr>
          <p:cNvSpPr>
            <a:spLocks noGrp="1"/>
          </p:cNvSpPr>
          <p:nvPr>
            <p:ph idx="1"/>
          </p:nvPr>
        </p:nvSpPr>
        <p:spPr>
          <a:xfrm>
            <a:off x="838200" y="2557669"/>
            <a:ext cx="10515600" cy="3619293"/>
          </a:xfrm>
        </p:spPr>
        <p:txBody>
          <a:bodyPr/>
          <a:lstStyle/>
          <a:p>
            <a:pPr marL="0" indent="0">
              <a:buNone/>
            </a:pPr>
            <a:r>
              <a:rPr lang="en-US" dirty="0"/>
              <a:t>11 Provisional Ballots were cast in the 2024 State Primary Election</a:t>
            </a:r>
          </a:p>
          <a:p>
            <a:pPr lvl="1"/>
            <a:r>
              <a:rPr lang="en-US" dirty="0"/>
              <a:t>3 accepted</a:t>
            </a:r>
          </a:p>
          <a:p>
            <a:pPr lvl="1"/>
            <a:r>
              <a:rPr lang="en-US" dirty="0"/>
              <a:t>8 rejected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441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7000">
              <a:schemeClr val="accent1">
                <a:lumMod val="5000"/>
                <a:lumOff val="95000"/>
              </a:schemeClr>
            </a:gs>
            <a:gs pos="100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131" y="800100"/>
            <a:ext cx="10515600" cy="981198"/>
          </a:xfrm>
        </p:spPr>
        <p:txBody>
          <a:bodyPr>
            <a:normAutofit fontScale="90000"/>
          </a:bodyPr>
          <a:lstStyle/>
          <a:p>
            <a:pPr algn="ctr"/>
            <a:r>
              <a:rPr lang="en-US" dirty="0">
                <a:latin typeface="AvenirNext LT Pro Regular" panose="020B0504020202020204" pitchFamily="34" charset="0"/>
              </a:rPr>
              <a:t>Who is Eligible to Register to Vote </a:t>
            </a:r>
            <a:br>
              <a:rPr lang="en-US" dirty="0">
                <a:latin typeface="AvenirNext LT Pro Regular" panose="020B0504020202020204" pitchFamily="34" charset="0"/>
              </a:rPr>
            </a:br>
            <a:r>
              <a:rPr lang="en-US" dirty="0">
                <a:latin typeface="AvenirNext LT Pro Regular" panose="020B0504020202020204" pitchFamily="34" charset="0"/>
              </a:rPr>
              <a:t>in Colorado (and most of the U.S.)? </a:t>
            </a:r>
          </a:p>
        </p:txBody>
      </p:sp>
      <p:sp>
        <p:nvSpPr>
          <p:cNvPr id="5" name="CustomShape 3">
            <a:extLst>
              <a:ext uri="{FF2B5EF4-FFF2-40B4-BE49-F238E27FC236}">
                <a16:creationId xmlns:a16="http://schemas.microsoft.com/office/drawing/2014/main" id="{F902644D-A3FD-8946-A71B-AF476D30DE0B}"/>
              </a:ext>
            </a:extLst>
          </p:cNvPr>
          <p:cNvSpPr/>
          <p:nvPr/>
        </p:nvSpPr>
        <p:spPr>
          <a:xfrm>
            <a:off x="838201" y="2471738"/>
            <a:ext cx="10069286" cy="35861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Legal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B88D32"/>
              </a:solidFill>
              <a:effectLst/>
              <a:uLnTx/>
              <a:uFillTx/>
              <a:latin typeface="AvenirNext LT Pro Regular" panose="020B0504020202020204" pitchFamily="34" charset="0"/>
              <a:ea typeface="DejaVu Sans"/>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a U.S. Citizen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16 years of age (18 to vote)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a Colorado resident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Can’t be a currently incarcerated Felon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What is residency? Legal term for where a person calls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FF0000"/>
              </a:solidFill>
              <a:effectLst/>
              <a:uLnTx/>
              <a:uFillTx/>
              <a:latin typeface="AvenirNext LT Pro Regular" panose="020B0504020202020204" pitchFamily="34" charset="0"/>
              <a:ea typeface="DejaVu Sans"/>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FF0000"/>
              </a:solidFill>
              <a:effectLst/>
              <a:uLnTx/>
              <a:uFillTx/>
              <a:latin typeface="AvenirNext LT Pro Regular" panose="020B0504020202020204" pitchFamily="34" charset="0"/>
              <a:ea typeface="DejaVu Sans"/>
              <a:cs typeface="+mn-cs"/>
            </a:endParaRPr>
          </a:p>
        </p:txBody>
      </p:sp>
    </p:spTree>
    <p:extLst>
      <p:ext uri="{BB962C8B-B14F-4D97-AF65-F5344CB8AC3E}">
        <p14:creationId xmlns:p14="http://schemas.microsoft.com/office/powerpoint/2010/main" val="1817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045664"/>
          </a:xfrm>
        </p:spPr>
        <p:txBody>
          <a:bodyPr>
            <a:normAutofit fontScale="90000"/>
          </a:bodyPr>
          <a:lstStyle/>
          <a:p>
            <a:pPr algn="ctr"/>
            <a:r>
              <a:rPr lang="en-US" dirty="0">
                <a:latin typeface="AvenirNext LT Pro Regular"/>
              </a:rPr>
              <a:t>2024 State Primary Election </a:t>
            </a:r>
            <a:br>
              <a:rPr lang="en-US" dirty="0">
                <a:latin typeface="AvenirNext LT Pro Regular"/>
              </a:rPr>
            </a:br>
            <a:r>
              <a:rPr lang="en-US" dirty="0">
                <a:latin typeface="AvenirNext LT Pro Regular"/>
              </a:rPr>
              <a:t>Canvass Board Data</a:t>
            </a:r>
          </a:p>
        </p:txBody>
      </p:sp>
      <p:sp>
        <p:nvSpPr>
          <p:cNvPr id="6" name="Content Placeholder 5">
            <a:extLst>
              <a:ext uri="{FF2B5EF4-FFF2-40B4-BE49-F238E27FC236}">
                <a16:creationId xmlns:a16="http://schemas.microsoft.com/office/drawing/2014/main" id="{4CDF5160-2275-8A37-EB3C-2FA18C293819}"/>
              </a:ext>
            </a:extLst>
          </p:cNvPr>
          <p:cNvSpPr>
            <a:spLocks noGrp="1"/>
          </p:cNvSpPr>
          <p:nvPr>
            <p:ph idx="1"/>
          </p:nvPr>
        </p:nvSpPr>
        <p:spPr>
          <a:xfrm>
            <a:off x="838199" y="1763486"/>
            <a:ext cx="10918371" cy="3683725"/>
          </a:xfrm>
        </p:spPr>
        <p:txBody>
          <a:bodyPr>
            <a:normAutofit fontScale="92500"/>
          </a:bodyPr>
          <a:lstStyle/>
          <a:p>
            <a:pPr marL="0" indent="0">
              <a:buNone/>
            </a:pPr>
            <a:r>
              <a:rPr lang="en-US" dirty="0"/>
              <a:t>61* Counties unanimously approved the 2024 State Primary canvass report.</a:t>
            </a:r>
          </a:p>
          <a:p>
            <a:pPr marL="0" indent="0">
              <a:spcBef>
                <a:spcPts val="0"/>
              </a:spcBef>
              <a:buNone/>
            </a:pPr>
            <a:endParaRPr lang="en-US" sz="1100" dirty="0"/>
          </a:p>
          <a:p>
            <a:pPr marL="0" indent="0">
              <a:buNone/>
            </a:pPr>
            <a:r>
              <a:rPr lang="en-US" dirty="0"/>
              <a:t>Three counties did not receive the unanimous sign-off of the canvass report. Those counties were:</a:t>
            </a:r>
          </a:p>
          <a:p>
            <a:pPr marL="971550" lvl="1" indent="-514350">
              <a:buAutoNum type="arabicPeriod"/>
            </a:pPr>
            <a:r>
              <a:rPr lang="en-US" dirty="0"/>
              <a:t>Boulder</a:t>
            </a:r>
          </a:p>
          <a:p>
            <a:pPr marL="971550" lvl="1" indent="-514350">
              <a:buAutoNum type="arabicPeriod"/>
            </a:pPr>
            <a:r>
              <a:rPr lang="en-US" dirty="0"/>
              <a:t>El Paso</a:t>
            </a:r>
          </a:p>
          <a:p>
            <a:pPr marL="971550" lvl="1" indent="-514350">
              <a:buAutoNum type="arabicPeriod"/>
            </a:pPr>
            <a:r>
              <a:rPr lang="en-US" dirty="0"/>
              <a:t>Jefferson</a:t>
            </a:r>
          </a:p>
          <a:p>
            <a:pPr marL="0" indent="0">
              <a:buNone/>
            </a:pPr>
            <a:endParaRPr lang="en-US" sz="1200" dirty="0"/>
          </a:p>
          <a:p>
            <a:pPr marL="0" indent="0">
              <a:buNone/>
            </a:pPr>
            <a:r>
              <a:rPr lang="en-US" dirty="0"/>
              <a:t>In each case, the Republican representative the canvass board withheld their approval. </a:t>
            </a:r>
          </a:p>
          <a:p>
            <a:pPr marL="514350" indent="-514350">
              <a:buAutoNum type="arabicPeriod"/>
            </a:pPr>
            <a:endParaRPr lang="en-US" dirty="0"/>
          </a:p>
        </p:txBody>
      </p:sp>
      <p:sp>
        <p:nvSpPr>
          <p:cNvPr id="3" name="TextBox 2">
            <a:extLst>
              <a:ext uri="{FF2B5EF4-FFF2-40B4-BE49-F238E27FC236}">
                <a16:creationId xmlns:a16="http://schemas.microsoft.com/office/drawing/2014/main" id="{654BB499-F273-0304-3936-459F5113EA22}"/>
              </a:ext>
            </a:extLst>
          </p:cNvPr>
          <p:cNvSpPr txBox="1"/>
          <p:nvPr/>
        </p:nvSpPr>
        <p:spPr>
          <a:xfrm>
            <a:off x="838200" y="5917475"/>
            <a:ext cx="10774680" cy="646331"/>
          </a:xfrm>
          <a:prstGeom prst="rect">
            <a:avLst/>
          </a:prstGeom>
          <a:noFill/>
        </p:spPr>
        <p:txBody>
          <a:bodyPr wrap="square" rtlCol="0">
            <a:spAutoFit/>
          </a:bodyPr>
          <a:lstStyle/>
          <a:p>
            <a:pPr marL="0" indent="0">
              <a:buNone/>
            </a:pPr>
            <a:r>
              <a:rPr lang="en-US" b="1" dirty="0"/>
              <a:t>*</a:t>
            </a:r>
            <a:r>
              <a:rPr lang="en-US" dirty="0"/>
              <a:t>Saguache County changed from a 2-1 vote to a 3-0 vote because the Republican Party Chair did not attend the Canvass. The next day a new Republican representative was appointed, who did approve.</a:t>
            </a:r>
          </a:p>
        </p:txBody>
      </p:sp>
    </p:spTree>
    <p:extLst>
      <p:ext uri="{BB962C8B-B14F-4D97-AF65-F5344CB8AC3E}">
        <p14:creationId xmlns:p14="http://schemas.microsoft.com/office/powerpoint/2010/main" val="185735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2024 State Primary Election </a:t>
            </a:r>
            <a:br>
              <a:rPr lang="en-US" dirty="0">
                <a:latin typeface="AvenirNext LT Pro Regular"/>
              </a:rPr>
            </a:br>
            <a:r>
              <a:rPr lang="en-US" dirty="0" err="1">
                <a:latin typeface="AvenirNext LT Pro Regular"/>
              </a:rPr>
              <a:t>BallotTrax</a:t>
            </a:r>
            <a:r>
              <a:rPr lang="en-US" dirty="0">
                <a:latin typeface="AvenirNext LT Pro Regular"/>
              </a:rPr>
              <a:t> Numbers</a:t>
            </a:r>
          </a:p>
        </p:txBody>
      </p:sp>
      <p:sp>
        <p:nvSpPr>
          <p:cNvPr id="9" name="TextBox 8">
            <a:extLst>
              <a:ext uri="{FF2B5EF4-FFF2-40B4-BE49-F238E27FC236}">
                <a16:creationId xmlns:a16="http://schemas.microsoft.com/office/drawing/2014/main" id="{1CC3A5C1-3A42-3F61-AD0D-CCF282F5DA2A}"/>
              </a:ext>
            </a:extLst>
          </p:cNvPr>
          <p:cNvSpPr txBox="1"/>
          <p:nvPr/>
        </p:nvSpPr>
        <p:spPr>
          <a:xfrm>
            <a:off x="779967" y="5747657"/>
            <a:ext cx="10632066" cy="1239057"/>
          </a:xfrm>
          <a:prstGeom prst="rect">
            <a:avLst/>
          </a:prstGeom>
          <a:noFill/>
        </p:spPr>
        <p:txBody>
          <a:bodyPr wrap="square" rtlCol="0">
            <a:spAutoFit/>
          </a:bodyPr>
          <a:lstStyle/>
          <a:p>
            <a:pPr marL="0" indent="0">
              <a:buNone/>
            </a:pPr>
            <a:r>
              <a:rPr lang="en-US" sz="1800" b="0" i="0" u="none" strike="noStrike" baseline="0" dirty="0">
                <a:solidFill>
                  <a:srgbClr val="000000"/>
                </a:solidFill>
                <a:latin typeface="Calibri" panose="020F0502020204030204" pitchFamily="34" charset="0"/>
              </a:rPr>
              <a:t>*50.6% of the state’s registered voters are </a:t>
            </a:r>
            <a:r>
              <a:rPr lang="en-US" sz="1800" b="0" i="0" u="none" strike="noStrike" baseline="0" dirty="0" err="1">
                <a:solidFill>
                  <a:srgbClr val="000000"/>
                </a:solidFill>
                <a:latin typeface="Calibri" panose="020F0502020204030204" pitchFamily="34" charset="0"/>
              </a:rPr>
              <a:t>BallotTrax</a:t>
            </a:r>
            <a:r>
              <a:rPr lang="en-US" sz="1800" b="0" i="0" u="none" strike="noStrike" baseline="0" dirty="0">
                <a:solidFill>
                  <a:srgbClr val="000000"/>
                </a:solidFill>
                <a:latin typeface="Calibri" panose="020F0502020204030204" pitchFamily="34" charset="0"/>
              </a:rPr>
              <a:t> users. </a:t>
            </a:r>
          </a:p>
          <a:p>
            <a:pPr marR="0" lvl="0">
              <a:lnSpc>
                <a:spcPct val="107000"/>
              </a:lnSpc>
              <a:spcBef>
                <a:spcPts val="0"/>
              </a:spcBef>
              <a:spcAft>
                <a:spcPts val="0"/>
              </a:spcAft>
            </a:pPr>
            <a:r>
              <a:rPr lang="en-US" sz="1800" b="0" i="0" u="none" strike="noStrike" baseline="0" dirty="0">
                <a:solidFill>
                  <a:srgbClr val="000000"/>
                </a:solidFill>
                <a:latin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Douglas County has the highest rate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BallotTrax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users at 64.6%. Pitkin County is second at 61.2%.</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***Sedgwick county has the lowest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BallotTrax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use at 25.0% followed by Bent at 25.8%. </a:t>
            </a:r>
          </a:p>
          <a:p>
            <a:pPr marL="0" indent="0">
              <a:buNone/>
            </a:pPr>
            <a:r>
              <a:rPr lang="en-US" sz="1800" b="0" i="0" u="none" strike="noStrike" baseline="0" dirty="0">
                <a:solidFill>
                  <a:srgbClr val="000000"/>
                </a:solidFill>
                <a:latin typeface="Calibri" panose="020F0502020204030204" pitchFamily="34" charset="0"/>
              </a:rPr>
              <a:t>. </a:t>
            </a:r>
            <a:endParaRPr lang="en-US" dirty="0"/>
          </a:p>
        </p:txBody>
      </p:sp>
      <p:pic>
        <p:nvPicPr>
          <p:cNvPr id="4" name="Picture 3" descr="2024 State Primary Election &#10;BallotTrax Numbers">
            <a:extLst>
              <a:ext uri="{FF2B5EF4-FFF2-40B4-BE49-F238E27FC236}">
                <a16:creationId xmlns:a16="http://schemas.microsoft.com/office/drawing/2014/main" id="{AB915EBE-B690-256B-2C97-BFEA356B0C75}"/>
              </a:ext>
            </a:extLst>
          </p:cNvPr>
          <p:cNvPicPr>
            <a:picLocks noChangeAspect="1"/>
          </p:cNvPicPr>
          <p:nvPr/>
        </p:nvPicPr>
        <p:blipFill>
          <a:blip r:embed="rId2"/>
          <a:stretch>
            <a:fillRect/>
          </a:stretch>
        </p:blipFill>
        <p:spPr>
          <a:xfrm>
            <a:off x="691801" y="1707485"/>
            <a:ext cx="10808397" cy="3873530"/>
          </a:xfrm>
          <a:prstGeom prst="rect">
            <a:avLst/>
          </a:prstGeom>
        </p:spPr>
      </p:pic>
    </p:spTree>
    <p:extLst>
      <p:ext uri="{BB962C8B-B14F-4D97-AF65-F5344CB8AC3E}">
        <p14:creationId xmlns:p14="http://schemas.microsoft.com/office/powerpoint/2010/main" val="145253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2024 State Primary Election &#10;BallotTrax Numbers">
            <a:extLst>
              <a:ext uri="{FF2B5EF4-FFF2-40B4-BE49-F238E27FC236}">
                <a16:creationId xmlns:a16="http://schemas.microsoft.com/office/drawing/2014/main" id="{93092893-081D-80F6-DDF9-CE61D51D0FD1}"/>
              </a:ext>
            </a:extLst>
          </p:cNvPr>
          <p:cNvPicPr>
            <a:picLocks noChangeAspect="1"/>
          </p:cNvPicPr>
          <p:nvPr/>
        </p:nvPicPr>
        <p:blipFill>
          <a:blip r:embed="rId2"/>
          <a:stretch>
            <a:fillRect/>
          </a:stretch>
        </p:blipFill>
        <p:spPr>
          <a:xfrm>
            <a:off x="6096000" y="564841"/>
            <a:ext cx="5021757" cy="5728318"/>
          </a:xfrm>
          <a:prstGeom prst="rect">
            <a:avLst/>
          </a:prstGeom>
        </p:spPr>
      </p:pic>
      <p:sp>
        <p:nvSpPr>
          <p:cNvPr id="5" name="Title 1"/>
          <p:cNvSpPr>
            <a:spLocks noGrp="1"/>
          </p:cNvSpPr>
          <p:nvPr>
            <p:ph type="title"/>
          </p:nvPr>
        </p:nvSpPr>
        <p:spPr>
          <a:xfrm>
            <a:off x="739065" y="2216428"/>
            <a:ext cx="4928010" cy="2425142"/>
          </a:xfrm>
        </p:spPr>
        <p:txBody>
          <a:bodyPr>
            <a:normAutofit fontScale="90000"/>
          </a:bodyPr>
          <a:lstStyle/>
          <a:p>
            <a:pPr algn="ctr"/>
            <a:r>
              <a:rPr lang="en-US" dirty="0">
                <a:latin typeface="AvenirNext LT Pro Regular"/>
              </a:rPr>
              <a:t>2024 State Primary Election </a:t>
            </a:r>
            <a:br>
              <a:rPr lang="en-US" dirty="0">
                <a:latin typeface="AvenirNext LT Pro Regular"/>
              </a:rPr>
            </a:br>
            <a:r>
              <a:rPr lang="en-US" dirty="0" err="1">
                <a:latin typeface="AvenirNext LT Pro Regular"/>
              </a:rPr>
              <a:t>BallotTrax</a:t>
            </a:r>
            <a:r>
              <a:rPr lang="en-US" dirty="0">
                <a:latin typeface="AvenirNext LT Pro Regular"/>
              </a:rPr>
              <a:t> Numbers Continued…</a:t>
            </a:r>
          </a:p>
        </p:txBody>
      </p:sp>
    </p:spTree>
    <p:extLst>
      <p:ext uri="{BB962C8B-B14F-4D97-AF65-F5344CB8AC3E}">
        <p14:creationId xmlns:p14="http://schemas.microsoft.com/office/powerpoint/2010/main" val="3038552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3"/>
            <a:ext cx="9144000" cy="2707516"/>
          </a:xfrm>
        </p:spPr>
        <p:txBody>
          <a:bodyPr/>
          <a:lstStyle/>
          <a:p>
            <a:r>
              <a:rPr lang="en-US" dirty="0"/>
              <a:t>Colorado In Relation to Other States</a:t>
            </a:r>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28467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4BB5-C024-4849-BC10-F7DE3CC2AC29}"/>
              </a:ext>
            </a:extLst>
          </p:cNvPr>
          <p:cNvSpPr>
            <a:spLocks noGrp="1"/>
          </p:cNvSpPr>
          <p:nvPr>
            <p:ph type="title"/>
          </p:nvPr>
        </p:nvSpPr>
        <p:spPr/>
        <p:txBody>
          <a:bodyPr/>
          <a:lstStyle/>
          <a:p>
            <a:pPr algn="ctr"/>
            <a:r>
              <a:rPr lang="en-US" dirty="0"/>
              <a:t>Colorado’s Voter Registration Rate </a:t>
            </a:r>
            <a:br>
              <a:rPr lang="en-US" dirty="0"/>
            </a:br>
            <a:r>
              <a:rPr lang="en-US" dirty="0"/>
              <a:t>Compared to the Nation</a:t>
            </a:r>
          </a:p>
        </p:txBody>
      </p:sp>
      <p:pic>
        <p:nvPicPr>
          <p:cNvPr id="6" name="Content Placeholder 5" descr="Map of the united state's voter registration rate. ">
            <a:extLst>
              <a:ext uri="{FF2B5EF4-FFF2-40B4-BE49-F238E27FC236}">
                <a16:creationId xmlns:a16="http://schemas.microsoft.com/office/drawing/2014/main" id="{D1C89131-D789-50BB-51D1-9569488B4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758" y="1690688"/>
            <a:ext cx="3862053" cy="4357562"/>
          </a:xfrm>
        </p:spPr>
      </p:pic>
      <p:pic>
        <p:nvPicPr>
          <p:cNvPr id="9" name="Picture 8" descr="A map of the united states&#10;&#10;">
            <a:extLst>
              <a:ext uri="{FF2B5EF4-FFF2-40B4-BE49-F238E27FC236}">
                <a16:creationId xmlns:a16="http://schemas.microsoft.com/office/drawing/2014/main" id="{89059F89-1134-C526-4A3E-1034CE9D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811" y="1684465"/>
            <a:ext cx="5561829" cy="436378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descr="Colorado’s Voter Registration Rate &#10;Compared to the Nation">
                <a:extLst>
                  <a:ext uri="{FF2B5EF4-FFF2-40B4-BE49-F238E27FC236}">
                    <a16:creationId xmlns:a16="http://schemas.microsoft.com/office/drawing/2014/main" id="{DF9E81FD-7098-F992-382E-E293A0966242}"/>
                  </a:ext>
                </a:extLst>
              </p14:cNvPr>
              <p14:cNvContentPartPr/>
              <p14:nvPr/>
            </p14:nvContentPartPr>
            <p14:xfrm>
              <a:off x="10243962" y="5174296"/>
              <a:ext cx="111240" cy="100080"/>
            </p14:xfrm>
          </p:contentPart>
        </mc:Choice>
        <mc:Fallback xmlns="">
          <p:pic>
            <p:nvPicPr>
              <p:cNvPr id="5" name="Ink 4" descr="Colorado’s Voter Registration Rate &#10;Compared to the Nation">
                <a:extLst>
                  <a:ext uri="{FF2B5EF4-FFF2-40B4-BE49-F238E27FC236}">
                    <a16:creationId xmlns:a16="http://schemas.microsoft.com/office/drawing/2014/main" id="{DF9E81FD-7098-F992-382E-E293A0966242}"/>
                  </a:ext>
                </a:extLst>
              </p:cNvPr>
              <p:cNvPicPr/>
              <p:nvPr/>
            </p:nvPicPr>
            <p:blipFill>
              <a:blip r:embed="rId5"/>
              <a:stretch>
                <a:fillRect/>
              </a:stretch>
            </p:blipFill>
            <p:spPr>
              <a:xfrm>
                <a:off x="10234991" y="5165296"/>
                <a:ext cx="128823" cy="117720"/>
              </a:xfrm>
              <a:prstGeom prst="rect">
                <a:avLst/>
              </a:prstGeom>
            </p:spPr>
          </p:pic>
        </mc:Fallback>
      </mc:AlternateContent>
    </p:spTree>
    <p:extLst>
      <p:ext uri="{BB962C8B-B14F-4D97-AF65-F5344CB8AC3E}">
        <p14:creationId xmlns:p14="http://schemas.microsoft.com/office/powerpoint/2010/main" val="367189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Colorado v. National VEP Turnout </a:t>
            </a:r>
            <a:br>
              <a:rPr lang="en-US" dirty="0"/>
            </a:br>
            <a:r>
              <a:rPr lang="en-US" sz="3600" dirty="0"/>
              <a:t>2000-2022 </a:t>
            </a:r>
          </a:p>
        </p:txBody>
      </p:sp>
      <p:graphicFrame>
        <p:nvGraphicFramePr>
          <p:cNvPr id="6" name="Content Placeholder 5" descr="Colorado v. National VEP Turnout &#10;2000-2022 "/>
          <p:cNvGraphicFramePr>
            <a:graphicFrameLocks noGrp="1"/>
          </p:cNvGraphicFramePr>
          <p:nvPr>
            <p:ph idx="1"/>
            <p:extLst>
              <p:ext uri="{D42A27DB-BD31-4B8C-83A1-F6EECF244321}">
                <p14:modId xmlns:p14="http://schemas.microsoft.com/office/powerpoint/2010/main" val="3346183825"/>
              </p:ext>
            </p:extLst>
          </p:nvPr>
        </p:nvGraphicFramePr>
        <p:xfrm>
          <a:off x="314960" y="1825625"/>
          <a:ext cx="11572239"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902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 States VEP Turnout</a:t>
            </a:r>
            <a:br>
              <a:rPr lang="en-US" dirty="0"/>
            </a:br>
            <a:r>
              <a:rPr lang="en-US" sz="3600" dirty="0"/>
              <a:t>2000-2022</a:t>
            </a:r>
            <a:r>
              <a:rPr lang="en-US" dirty="0"/>
              <a:t> </a:t>
            </a:r>
          </a:p>
        </p:txBody>
      </p:sp>
      <p:graphicFrame>
        <p:nvGraphicFramePr>
          <p:cNvPr id="8" name="Content Placeholder 7" descr="Top States VEP Turnout&#10;2000-2022 "/>
          <p:cNvGraphicFramePr>
            <a:graphicFrameLocks noGrp="1"/>
          </p:cNvGraphicFramePr>
          <p:nvPr>
            <p:ph idx="1"/>
            <p:extLst>
              <p:ext uri="{D42A27DB-BD31-4B8C-83A1-F6EECF244321}">
                <p14:modId xmlns:p14="http://schemas.microsoft.com/office/powerpoint/2010/main" val="3683680690"/>
              </p:ext>
            </p:extLst>
          </p:nvPr>
        </p:nvGraphicFramePr>
        <p:xfrm>
          <a:off x="838200" y="1797633"/>
          <a:ext cx="10515600" cy="4695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69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5" name="Rectangle 3"/>
          <p:cNvSpPr txBox="1">
            <a:spLocks noChangeArrowheads="1"/>
          </p:cNvSpPr>
          <p:nvPr/>
        </p:nvSpPr>
        <p:spPr>
          <a:xfrm>
            <a:off x="2487993" y="3668033"/>
            <a:ext cx="7365304" cy="1073150"/>
          </a:xfrm>
          <a:prstGeom prst="rect">
            <a:avLst/>
          </a:prstGeo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u="sng" dirty="0"/>
              <a:t>judd.choate@coloradosos.gov</a:t>
            </a:r>
          </a:p>
          <a:p>
            <a:pPr marL="0" indent="0" algn="ctr">
              <a:buNone/>
            </a:pPr>
            <a:r>
              <a:rPr lang="en-US" altLang="en-US" sz="1800" u="sng" dirty="0"/>
              <a:t>303-869-4927</a:t>
            </a:r>
            <a:endParaRPr lang="en-US" altLang="en-US" sz="1800" dirty="0"/>
          </a:p>
        </p:txBody>
      </p:sp>
      <p:sp>
        <p:nvSpPr>
          <p:cNvPr id="8194" name="Rectangle 2"/>
          <p:cNvSpPr txBox="1">
            <a:spLocks noChangeArrowheads="1"/>
          </p:cNvSpPr>
          <p:nvPr/>
        </p:nvSpPr>
        <p:spPr>
          <a:xfrm>
            <a:off x="2284445" y="2228365"/>
            <a:ext cx="7772400" cy="1076325"/>
          </a:xfrm>
          <a:prstGeom prst="rect">
            <a:avLst/>
          </a:prstGeom>
          <a:solidFill>
            <a:srgbClr val="23588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chemeClr val="bg1"/>
                </a:solidFill>
              </a:rPr>
              <a:t>Colorado Department of State</a:t>
            </a:r>
            <a:br>
              <a:rPr lang="en-US" altLang="en-US" dirty="0">
                <a:solidFill>
                  <a:schemeClr val="bg1"/>
                </a:solidFill>
              </a:rPr>
            </a:br>
            <a:r>
              <a:rPr lang="en-US" altLang="en-US" sz="2800" dirty="0">
                <a:solidFill>
                  <a:schemeClr val="bg1"/>
                </a:solidFill>
              </a:rPr>
              <a:t>Judd Choate, </a:t>
            </a:r>
            <a:r>
              <a:rPr lang="en-US" altLang="en-US" sz="2000" dirty="0">
                <a:solidFill>
                  <a:schemeClr val="bg1"/>
                </a:solidFill>
              </a:rPr>
              <a:t>State Election Director</a:t>
            </a:r>
          </a:p>
        </p:txBody>
      </p:sp>
      <p:sp>
        <p:nvSpPr>
          <p:cNvPr id="9" name="Title 8">
            <a:extLst>
              <a:ext uri="{FF2B5EF4-FFF2-40B4-BE49-F238E27FC236}">
                <a16:creationId xmlns:a16="http://schemas.microsoft.com/office/drawing/2014/main" id="{1CE967EA-066D-5A21-BF33-8DDDC40C5C9F}"/>
              </a:ext>
            </a:extLst>
          </p:cNvPr>
          <p:cNvSpPr>
            <a:spLocks noGrp="1"/>
          </p:cNvSpPr>
          <p:nvPr>
            <p:ph type="title"/>
          </p:nvPr>
        </p:nvSpPr>
        <p:spPr>
          <a:xfrm>
            <a:off x="912845" y="539459"/>
            <a:ext cx="10515600" cy="1325563"/>
          </a:xfrm>
        </p:spPr>
        <p:txBody>
          <a:bodyPr vert="horz" lIns="91440" tIns="45720" rIns="91440" bIns="45720" rtlCol="0" anchor="b">
            <a:normAutofit/>
          </a:bodyPr>
          <a:lstStyle/>
          <a:p>
            <a:pPr algn="ctr"/>
            <a:r>
              <a:rPr lang="en-US" dirty="0"/>
              <a:t>Thank you.</a:t>
            </a:r>
          </a:p>
        </p:txBody>
      </p:sp>
    </p:spTree>
    <p:extLst>
      <p:ext uri="{BB962C8B-B14F-4D97-AF65-F5344CB8AC3E}">
        <p14:creationId xmlns:p14="http://schemas.microsoft.com/office/powerpoint/2010/main" val="348327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674937"/>
          </a:xfrm>
        </p:spPr>
        <p:txBody>
          <a:bodyPr/>
          <a:lstStyle/>
          <a:p>
            <a:r>
              <a:rPr lang="en-US" dirty="0"/>
              <a:t>Automatic Voter Registration</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8369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1E6-0496-4986-9121-B25F8600EFE8}"/>
              </a:ext>
            </a:extLst>
          </p:cNvPr>
          <p:cNvSpPr>
            <a:spLocks noGrp="1"/>
          </p:cNvSpPr>
          <p:nvPr>
            <p:ph type="title"/>
          </p:nvPr>
        </p:nvSpPr>
        <p:spPr/>
        <p:txBody>
          <a:bodyPr/>
          <a:lstStyle/>
          <a:p>
            <a:pPr algn="ctr"/>
            <a:r>
              <a:rPr lang="en-US" dirty="0"/>
              <a:t>Automatic Voter Registration </a:t>
            </a:r>
          </a:p>
        </p:txBody>
      </p:sp>
      <p:sp>
        <p:nvSpPr>
          <p:cNvPr id="3" name="Content Placeholder 2">
            <a:extLst>
              <a:ext uri="{FF2B5EF4-FFF2-40B4-BE49-F238E27FC236}">
                <a16:creationId xmlns:a16="http://schemas.microsoft.com/office/drawing/2014/main" id="{58402DB7-1AF4-4E64-A416-01BE82957547}"/>
              </a:ext>
            </a:extLst>
          </p:cNvPr>
          <p:cNvSpPr>
            <a:spLocks noGrp="1"/>
          </p:cNvSpPr>
          <p:nvPr>
            <p:ph idx="1"/>
          </p:nvPr>
        </p:nvSpPr>
        <p:spPr>
          <a:xfrm>
            <a:off x="838200" y="1690688"/>
            <a:ext cx="10515600" cy="4672534"/>
          </a:xfrm>
        </p:spPr>
        <p:txBody>
          <a:bodyPr>
            <a:normAutofit fontScale="62500" lnSpcReduction="20000"/>
          </a:bodyPr>
          <a:lstStyle/>
          <a:p>
            <a:pPr marL="0" indent="0">
              <a:buNone/>
            </a:pPr>
            <a:r>
              <a:rPr lang="en-US" b="1" u="sng" dirty="0"/>
              <a:t>Three Possibilities:</a:t>
            </a:r>
          </a:p>
          <a:p>
            <a:pPr marL="514350" indent="-514350">
              <a:buAutoNum type="arabicPeriod"/>
            </a:pPr>
            <a:r>
              <a:rPr lang="en-US" dirty="0"/>
              <a:t>Voter Registration for an Eligible Citizen</a:t>
            </a:r>
          </a:p>
          <a:p>
            <a:pPr marL="514350" indent="-514350">
              <a:buAutoNum type="arabicPeriod"/>
            </a:pPr>
            <a:r>
              <a:rPr lang="en-US" dirty="0"/>
              <a:t>The person is ineligible</a:t>
            </a:r>
          </a:p>
          <a:p>
            <a:pPr marL="971550" lvl="1" indent="-514350">
              <a:buFont typeface="+mj-lt"/>
              <a:buAutoNum type="alphaLcParenR"/>
            </a:pPr>
            <a:r>
              <a:rPr lang="en-US" dirty="0"/>
              <a:t>Not a Citizen</a:t>
            </a:r>
          </a:p>
          <a:p>
            <a:pPr marL="971550" lvl="1" indent="-514350">
              <a:buFont typeface="+mj-lt"/>
              <a:buAutoNum type="alphaLcParenR"/>
            </a:pPr>
            <a:r>
              <a:rPr lang="en-US" dirty="0"/>
              <a:t>Not 16 years of age yet</a:t>
            </a:r>
          </a:p>
          <a:p>
            <a:pPr marL="514350" indent="-514350">
              <a:buAutoNum type="arabicPeriod"/>
            </a:pPr>
            <a:r>
              <a:rPr lang="en-US" dirty="0"/>
              <a:t>Currently Registered Voter</a:t>
            </a:r>
          </a:p>
          <a:p>
            <a:pPr marL="514350" indent="-514350">
              <a:buAutoNum type="arabicPeriod"/>
            </a:pPr>
            <a:endParaRPr lang="en-US" dirty="0"/>
          </a:p>
          <a:p>
            <a:pPr marL="0" indent="0">
              <a:buNone/>
            </a:pPr>
            <a:r>
              <a:rPr lang="en-US" dirty="0"/>
              <a:t>(If Data Moves Forward…)</a:t>
            </a:r>
          </a:p>
          <a:p>
            <a:pPr marL="0" indent="0">
              <a:buNone/>
            </a:pPr>
            <a:endParaRPr lang="en-US" b="1" u="sng" dirty="0"/>
          </a:p>
          <a:p>
            <a:pPr marL="0" indent="0">
              <a:buNone/>
            </a:pPr>
            <a:r>
              <a:rPr lang="en-US" b="1" u="sng" dirty="0"/>
              <a:t>Two Outcomes: </a:t>
            </a:r>
          </a:p>
          <a:p>
            <a:pPr marL="514350" indent="-514350">
              <a:buFont typeface="+mj-lt"/>
              <a:buAutoNum type="arabicPeriod"/>
            </a:pPr>
            <a:r>
              <a:rPr lang="en-US" dirty="0"/>
              <a:t>The elector’s county clerk verifies that the record is complete. If not, the registration is made incomplete and the voter is sent a mailing requesting the missing information. </a:t>
            </a:r>
          </a:p>
          <a:p>
            <a:pPr marL="514350" indent="-514350">
              <a:buFont typeface="+mj-lt"/>
              <a:buAutoNum type="arabicPeriod"/>
            </a:pPr>
            <a:r>
              <a:rPr lang="en-US" dirty="0"/>
              <a:t>If the elector’s record is complete, the county clerk approves the registration and sends a notice to the elector that they are registered to vote. </a:t>
            </a:r>
          </a:p>
          <a:p>
            <a:pPr marL="971550" lvl="1" indent="-514350">
              <a:buFont typeface="+mj-lt"/>
              <a:buAutoNum type="alphaLcParenR"/>
            </a:pPr>
            <a:r>
              <a:rPr lang="en-US" dirty="0"/>
              <a:t>The elector can return the notice to either decline to be registered or to affiliate with a party. </a:t>
            </a:r>
          </a:p>
          <a:p>
            <a:pPr marL="971550" lvl="1" indent="-514350">
              <a:buFont typeface="+mj-lt"/>
              <a:buAutoNum type="alphaLcParenR"/>
            </a:pPr>
            <a:r>
              <a:rPr lang="en-US" dirty="0"/>
              <a:t>If the elector does not decline to be registered within 20 days after the notice is mailed and the form is not returned as undeliverable, the elector is then registered to vote.</a:t>
            </a:r>
          </a:p>
          <a:p>
            <a:endParaRPr lang="en-US" dirty="0"/>
          </a:p>
        </p:txBody>
      </p:sp>
      <p:pic>
        <p:nvPicPr>
          <p:cNvPr id="5" name="Picture 4" descr="Ex of Colorado Drivers License ">
            <a:extLst>
              <a:ext uri="{FF2B5EF4-FFF2-40B4-BE49-F238E27FC236}">
                <a16:creationId xmlns:a16="http://schemas.microsoft.com/office/drawing/2014/main" id="{13367C2A-B267-45BD-98AF-98785D183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720" y="1813405"/>
            <a:ext cx="3287779" cy="2405692"/>
          </a:xfrm>
          <a:prstGeom prst="rect">
            <a:avLst/>
          </a:prstGeom>
        </p:spPr>
      </p:pic>
    </p:spTree>
    <p:extLst>
      <p:ext uri="{BB962C8B-B14F-4D97-AF65-F5344CB8AC3E}">
        <p14:creationId xmlns:p14="http://schemas.microsoft.com/office/powerpoint/2010/main" val="279789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9764-2395-4F4F-99C3-D115102ED5D1}"/>
              </a:ext>
            </a:extLst>
          </p:cNvPr>
          <p:cNvSpPr>
            <a:spLocks noGrp="1"/>
          </p:cNvSpPr>
          <p:nvPr>
            <p:ph type="title"/>
          </p:nvPr>
        </p:nvSpPr>
        <p:spPr/>
        <p:txBody>
          <a:bodyPr/>
          <a:lstStyle/>
          <a:p>
            <a:pPr algn="ctr"/>
            <a:r>
              <a:rPr lang="en-US" dirty="0"/>
              <a:t>Automatic Voter Registration States</a:t>
            </a:r>
          </a:p>
        </p:txBody>
      </p:sp>
      <p:pic>
        <p:nvPicPr>
          <p:cNvPr id="5" name="Content Placeholder 4" descr="Map of the states where automatic voter registration is law in the United States.">
            <a:extLst>
              <a:ext uri="{FF2B5EF4-FFF2-40B4-BE49-F238E27FC236}">
                <a16:creationId xmlns:a16="http://schemas.microsoft.com/office/drawing/2014/main" id="{22C89B16-8CA8-45E1-B5B4-776319576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308" y="1690688"/>
            <a:ext cx="8491384" cy="4622429"/>
          </a:xfrm>
        </p:spPr>
      </p:pic>
    </p:spTree>
    <p:extLst>
      <p:ext uri="{BB962C8B-B14F-4D97-AF65-F5344CB8AC3E}">
        <p14:creationId xmlns:p14="http://schemas.microsoft.com/office/powerpoint/2010/main" val="55772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3C7B-ED58-48D7-BA79-A6B7A9083E85}"/>
              </a:ext>
            </a:extLst>
          </p:cNvPr>
          <p:cNvSpPr>
            <a:spLocks noGrp="1"/>
          </p:cNvSpPr>
          <p:nvPr>
            <p:ph type="title"/>
          </p:nvPr>
        </p:nvSpPr>
        <p:spPr/>
        <p:txBody>
          <a:bodyPr/>
          <a:lstStyle/>
          <a:p>
            <a:pPr algn="ctr"/>
            <a:r>
              <a:rPr lang="en-US" dirty="0"/>
              <a:t>2024 Automatic Voter Registration </a:t>
            </a:r>
            <a:br>
              <a:rPr lang="en-US" dirty="0"/>
            </a:br>
            <a:r>
              <a:rPr lang="en-US" dirty="0">
                <a:highlight>
                  <a:srgbClr val="00FFFF"/>
                </a:highlight>
              </a:rPr>
              <a:t>New</a:t>
            </a:r>
            <a:r>
              <a:rPr lang="en-US" dirty="0"/>
              <a:t> Registrations</a:t>
            </a:r>
          </a:p>
        </p:txBody>
      </p:sp>
      <p:graphicFrame>
        <p:nvGraphicFramePr>
          <p:cNvPr id="6" name="Content Placeholder 5" descr="Graph of new automatic voter registrations from January to August of 2024.">
            <a:extLst>
              <a:ext uri="{FF2B5EF4-FFF2-40B4-BE49-F238E27FC236}">
                <a16:creationId xmlns:a16="http://schemas.microsoft.com/office/drawing/2014/main" id="{E4F09111-DFFB-4EB9-B4D5-1B85B9FCA030}"/>
              </a:ext>
            </a:extLst>
          </p:cNvPr>
          <p:cNvGraphicFramePr>
            <a:graphicFrameLocks noGrp="1"/>
          </p:cNvGraphicFramePr>
          <p:nvPr>
            <p:ph idx="1"/>
            <p:extLst>
              <p:ext uri="{D42A27DB-BD31-4B8C-83A1-F6EECF244321}">
                <p14:modId xmlns:p14="http://schemas.microsoft.com/office/powerpoint/2010/main" val="1807462378"/>
              </p:ext>
            </p:extLst>
          </p:nvPr>
        </p:nvGraphicFramePr>
        <p:xfrm>
          <a:off x="396240" y="1825625"/>
          <a:ext cx="1140968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594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3C7B-ED58-48D7-BA79-A6B7A9083E85}"/>
              </a:ext>
            </a:extLst>
          </p:cNvPr>
          <p:cNvSpPr>
            <a:spLocks noGrp="1"/>
          </p:cNvSpPr>
          <p:nvPr>
            <p:ph type="title"/>
          </p:nvPr>
        </p:nvSpPr>
        <p:spPr/>
        <p:txBody>
          <a:bodyPr/>
          <a:lstStyle/>
          <a:p>
            <a:pPr algn="ctr"/>
            <a:r>
              <a:rPr lang="en-US" dirty="0"/>
              <a:t>2024 Automatic Voter Registration </a:t>
            </a:r>
            <a:br>
              <a:rPr lang="en-US" dirty="0"/>
            </a:br>
            <a:r>
              <a:rPr lang="en-US" dirty="0">
                <a:highlight>
                  <a:srgbClr val="00FFFF"/>
                </a:highlight>
              </a:rPr>
              <a:t>Updated</a:t>
            </a:r>
            <a:r>
              <a:rPr lang="en-US" dirty="0"/>
              <a:t> Registrations</a:t>
            </a:r>
          </a:p>
        </p:txBody>
      </p:sp>
      <p:graphicFrame>
        <p:nvGraphicFramePr>
          <p:cNvPr id="6" name="Content Placeholder 5" descr="Graph of updated automatic voter registrations from January to August 2024. ">
            <a:extLst>
              <a:ext uri="{FF2B5EF4-FFF2-40B4-BE49-F238E27FC236}">
                <a16:creationId xmlns:a16="http://schemas.microsoft.com/office/drawing/2014/main" id="{E4F09111-DFFB-4EB9-B4D5-1B85B9FCA030}"/>
              </a:ext>
            </a:extLst>
          </p:cNvPr>
          <p:cNvGraphicFramePr>
            <a:graphicFrameLocks noGrp="1"/>
          </p:cNvGraphicFramePr>
          <p:nvPr>
            <p:ph idx="1"/>
            <p:extLst>
              <p:ext uri="{D42A27DB-BD31-4B8C-83A1-F6EECF244321}">
                <p14:modId xmlns:p14="http://schemas.microsoft.com/office/powerpoint/2010/main" val="2563707686"/>
              </p:ext>
            </p:extLst>
          </p:nvPr>
        </p:nvGraphicFramePr>
        <p:xfrm>
          <a:off x="396240" y="1825625"/>
          <a:ext cx="1140968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381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3C7B-ED58-48D7-BA79-A6B7A9083E85}"/>
              </a:ext>
            </a:extLst>
          </p:cNvPr>
          <p:cNvSpPr>
            <a:spLocks noGrp="1"/>
          </p:cNvSpPr>
          <p:nvPr>
            <p:ph type="title"/>
          </p:nvPr>
        </p:nvSpPr>
        <p:spPr/>
        <p:txBody>
          <a:bodyPr/>
          <a:lstStyle/>
          <a:p>
            <a:pPr algn="ctr"/>
            <a:r>
              <a:rPr lang="en-US" dirty="0"/>
              <a:t>2024 Automatic Voter Registration </a:t>
            </a:r>
            <a:br>
              <a:rPr lang="en-US" dirty="0"/>
            </a:br>
            <a:r>
              <a:rPr lang="en-US" dirty="0"/>
              <a:t>New Registrations (16-17 years old)</a:t>
            </a:r>
          </a:p>
        </p:txBody>
      </p:sp>
      <p:graphicFrame>
        <p:nvGraphicFramePr>
          <p:cNvPr id="6" name="Content Placeholder 5" descr="Graph of updated automatic voter registrations of 16 to 17 year olds, from January to August 2024. ">
            <a:extLst>
              <a:ext uri="{FF2B5EF4-FFF2-40B4-BE49-F238E27FC236}">
                <a16:creationId xmlns:a16="http://schemas.microsoft.com/office/drawing/2014/main" id="{E4F09111-DFFB-4EB9-B4D5-1B85B9FCA030}"/>
              </a:ext>
            </a:extLst>
          </p:cNvPr>
          <p:cNvGraphicFramePr>
            <a:graphicFrameLocks noGrp="1"/>
          </p:cNvGraphicFramePr>
          <p:nvPr>
            <p:ph idx="1"/>
            <p:extLst>
              <p:ext uri="{D42A27DB-BD31-4B8C-83A1-F6EECF244321}">
                <p14:modId xmlns:p14="http://schemas.microsoft.com/office/powerpoint/2010/main" val="1950308912"/>
              </p:ext>
            </p:extLst>
          </p:nvPr>
        </p:nvGraphicFramePr>
        <p:xfrm>
          <a:off x="396240" y="1825625"/>
          <a:ext cx="1140968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2947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859</Words>
  <Application>Microsoft Office PowerPoint</Application>
  <PresentationFormat>Widescreen</PresentationFormat>
  <Paragraphs>119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AvenirNext LT Pro Regular</vt:lpstr>
      <vt:lpstr>Calibri</vt:lpstr>
      <vt:lpstr>Calibri Light</vt:lpstr>
      <vt:lpstr>Tahoma</vt:lpstr>
      <vt:lpstr>Times New Roman</vt:lpstr>
      <vt:lpstr>1_Office Theme</vt:lpstr>
      <vt:lpstr>Colorado Department of State Judd Choate, State Election Director</vt:lpstr>
      <vt:lpstr>Voter Registration</vt:lpstr>
      <vt:lpstr>Who is Eligible to Register to Vote  in Colorado (and most of the U.S.)? </vt:lpstr>
      <vt:lpstr>Automatic Voter Registration</vt:lpstr>
      <vt:lpstr>Automatic Voter Registration </vt:lpstr>
      <vt:lpstr>Automatic Voter Registration States</vt:lpstr>
      <vt:lpstr>2024 Automatic Voter Registration  New Registrations</vt:lpstr>
      <vt:lpstr>2024 Automatic Voter Registration  Updated Registrations</vt:lpstr>
      <vt:lpstr>2024 Automatic Voter Registration  New Registrations (16-17 years old)</vt:lpstr>
      <vt:lpstr>Online Voter Registration</vt:lpstr>
      <vt:lpstr>Online Voter Registration </vt:lpstr>
      <vt:lpstr>2020 New Online Voter Registrations by Month</vt:lpstr>
      <vt:lpstr>2024 New Online Voter Registrations by Month</vt:lpstr>
      <vt:lpstr>2020 Updated Online Voter Registrations by Month</vt:lpstr>
      <vt:lpstr>2024 Updated Online Voter Registrations by Month</vt:lpstr>
      <vt:lpstr>Same Day Registration States </vt:lpstr>
      <vt:lpstr>Current Voter Registration Numbers</vt:lpstr>
      <vt:lpstr>Registered Voters 2014-2024</vt:lpstr>
      <vt:lpstr>Colorado Voter Registration By Party  2014-2024</vt:lpstr>
      <vt:lpstr>2024 State Primary Election </vt:lpstr>
      <vt:lpstr>2024 State Primary Election  Active Voter Count</vt:lpstr>
      <vt:lpstr>2024 State Primary Election  Turnout Numbers</vt:lpstr>
      <vt:lpstr>2024 State Primary Election  CD4 Active Voter Count</vt:lpstr>
      <vt:lpstr>2024 State Primary Election  CD4 Turnout Numbers</vt:lpstr>
      <vt:lpstr>2024 State Primary Election  Voter Service and Polling Centers</vt:lpstr>
      <vt:lpstr>2024 State Primary Election  VSPC Activity by Day (7,493) </vt:lpstr>
      <vt:lpstr>2024 State Primary Election Turnout   In-Person Voting</vt:lpstr>
      <vt:lpstr>2024 State Primary Election Unaffiliated Voter Ballot Choice </vt:lpstr>
      <vt:lpstr>2024 State Primary Election Provisional Ballots</vt:lpstr>
      <vt:lpstr>2024 State Primary Election  Canvass Board Data</vt:lpstr>
      <vt:lpstr>2024 State Primary Election  BallotTrax Numbers</vt:lpstr>
      <vt:lpstr>2024 State Primary Election  BallotTrax Numbers Continued…</vt:lpstr>
      <vt:lpstr>Colorado In Relation to Other States</vt:lpstr>
      <vt:lpstr>Colorado’s Voter Registration Rate  Compared to the Nation</vt:lpstr>
      <vt:lpstr>Colorado v. National VEP Turnout  2000-2022 </vt:lpstr>
      <vt:lpstr>Top States VEP Turnout 2000-2022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Turnout Slides</dc:title>
  <dc:creator>Judd Choate</dc:creator>
  <cp:lastModifiedBy>Cheryl Hammack</cp:lastModifiedBy>
  <cp:revision>27</cp:revision>
  <dcterms:created xsi:type="dcterms:W3CDTF">2023-09-21T16:20:38Z</dcterms:created>
  <dcterms:modified xsi:type="dcterms:W3CDTF">2024-09-16T20:06:52Z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e4beaa-c4ba-4ea9-a1f4-4e52626a3d73_Enabled">
    <vt:lpwstr>true</vt:lpwstr>
  </property>
  <property fmtid="{D5CDD505-2E9C-101B-9397-08002B2CF9AE}" pid="3" name="MSIP_Label_59e4beaa-c4ba-4ea9-a1f4-4e52626a3d73_SetDate">
    <vt:lpwstr>2023-09-21T16:20:54Z</vt:lpwstr>
  </property>
  <property fmtid="{D5CDD505-2E9C-101B-9397-08002B2CF9AE}" pid="4" name="MSIP_Label_59e4beaa-c4ba-4ea9-a1f4-4e52626a3d73_Method">
    <vt:lpwstr>Standard</vt:lpwstr>
  </property>
  <property fmtid="{D5CDD505-2E9C-101B-9397-08002B2CF9AE}" pid="5" name="MSIP_Label_59e4beaa-c4ba-4ea9-a1f4-4e52626a3d73_Name">
    <vt:lpwstr>defa4170-0d19-0005-0004-bc88714345d2</vt:lpwstr>
  </property>
  <property fmtid="{D5CDD505-2E9C-101B-9397-08002B2CF9AE}" pid="6" name="MSIP_Label_59e4beaa-c4ba-4ea9-a1f4-4e52626a3d73_SiteId">
    <vt:lpwstr>58e69e55-1d13-4102-aac7-ea2947430191</vt:lpwstr>
  </property>
  <property fmtid="{D5CDD505-2E9C-101B-9397-08002B2CF9AE}" pid="7" name="MSIP_Label_59e4beaa-c4ba-4ea9-a1f4-4e52626a3d73_ActionId">
    <vt:lpwstr>7ed70dae-cfb3-4362-afc2-6690693e5472</vt:lpwstr>
  </property>
  <property fmtid="{D5CDD505-2E9C-101B-9397-08002B2CF9AE}" pid="8" name="MSIP_Label_59e4beaa-c4ba-4ea9-a1f4-4e52626a3d73_ContentBits">
    <vt:lpwstr>0</vt:lpwstr>
  </property>
</Properties>
</file>