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70" r:id="rId5"/>
    <p:sldId id="257" r:id="rId6"/>
    <p:sldId id="266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35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800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0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4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68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53968"/>
            <a:ext cx="3932237" cy="10035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53968"/>
            <a:ext cx="6172200" cy="4007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60646"/>
            <a:ext cx="3932237" cy="30083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04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568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56825"/>
            <a:ext cx="6172200" cy="420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57026"/>
            <a:ext cx="3932237" cy="2611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8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27976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17364"/>
            <a:ext cx="10515600" cy="395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3485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2462"/>
            <a:ext cx="4270080" cy="9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32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8C99-B079-4262-9FD7-3672A1105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94" y="1349097"/>
            <a:ext cx="10572206" cy="2387600"/>
          </a:xfrm>
        </p:spPr>
        <p:txBody>
          <a:bodyPr>
            <a:normAutofit/>
          </a:bodyPr>
          <a:lstStyle/>
          <a:p>
            <a:r>
              <a:rPr lang="en-US" sz="4800" dirty="0"/>
              <a:t>2022 Legislative Session:</a:t>
            </a:r>
            <a:br>
              <a:rPr lang="en-US" sz="4800" dirty="0"/>
            </a:br>
            <a:r>
              <a:rPr lang="en-US" sz="4800" dirty="0"/>
              <a:t> Election Reforms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5B919-287C-44C9-9C47-EA8AB2D9C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222503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Significant reforms regarding the conduct of elections that were enacted during the 2022 Legislative Session</a:t>
            </a:r>
          </a:p>
          <a:p>
            <a:pPr algn="l"/>
            <a:r>
              <a:rPr lang="en-US" dirty="0"/>
              <a:t>of the Colorado General Assembly</a:t>
            </a:r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/>
              <a:t>Presented by John Magnino, Director of Government and Public Affairs, Colorado Secretary of State’s Office</a:t>
            </a:r>
          </a:p>
          <a:p>
            <a:pPr algn="l"/>
            <a:r>
              <a:rPr lang="en-US" dirty="0"/>
              <a:t>Presented for the Bipartisan Election Advisory Commission</a:t>
            </a:r>
          </a:p>
          <a:p>
            <a:pPr algn="l"/>
            <a:r>
              <a:rPr lang="en-US" dirty="0"/>
              <a:t>Thursday, August 18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172594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5206"/>
            <a:ext cx="10515600" cy="91000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Budget Request: Funding for Combined Money-in-Politics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7481"/>
            <a:ext cx="10515600" cy="3511768"/>
          </a:xfrm>
        </p:spPr>
        <p:txBody>
          <a:bodyPr>
            <a:normAutofit/>
          </a:bodyPr>
          <a:lstStyle/>
          <a:p>
            <a:r>
              <a:rPr lang="en-US" dirty="0"/>
              <a:t>Approved in annual budget bill</a:t>
            </a:r>
          </a:p>
          <a:p>
            <a:r>
              <a:rPr lang="en-US" dirty="0"/>
              <a:t>Provides $1.6m to SOS Office to merge and modernize two systems:</a:t>
            </a:r>
          </a:p>
          <a:p>
            <a:pPr lvl="1"/>
            <a:r>
              <a:rPr lang="en-US" dirty="0"/>
              <a:t>TRACER: state’s campaign finance reporting database</a:t>
            </a:r>
          </a:p>
          <a:p>
            <a:pPr lvl="1"/>
            <a:r>
              <a:rPr lang="en-US" dirty="0"/>
              <a:t>Lobby: state’s lobbyist reporting database</a:t>
            </a:r>
          </a:p>
          <a:p>
            <a:r>
              <a:rPr lang="en-US" dirty="0"/>
              <a:t>Merges money-in-politics into single, modern system</a:t>
            </a:r>
          </a:p>
          <a:p>
            <a:r>
              <a:rPr lang="en-US" dirty="0"/>
              <a:t>Appropriation includes usability studies / focus groups</a:t>
            </a:r>
          </a:p>
        </p:txBody>
      </p:sp>
    </p:spTree>
    <p:extLst>
      <p:ext uri="{BB962C8B-B14F-4D97-AF65-F5344CB8AC3E}">
        <p14:creationId xmlns:p14="http://schemas.microsoft.com/office/powerpoint/2010/main" val="35199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9305"/>
            <a:ext cx="10515600" cy="910002"/>
          </a:xfrm>
        </p:spPr>
        <p:txBody>
          <a:bodyPr>
            <a:normAutofit/>
          </a:bodyPr>
          <a:lstStyle/>
          <a:p>
            <a:r>
              <a:rPr lang="en-US" sz="3600" dirty="0"/>
              <a:t>HB22-1273: Election Official Protection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9307"/>
            <a:ext cx="10515600" cy="3951215"/>
          </a:xfrm>
        </p:spPr>
        <p:txBody>
          <a:bodyPr>
            <a:normAutofit/>
          </a:bodyPr>
          <a:lstStyle/>
          <a:p>
            <a:r>
              <a:rPr lang="en-US" dirty="0"/>
              <a:t>Sponsored by Rep. Duran, Rep. Sirota, Sen. Pres Fenberg, Sen. Pettersen</a:t>
            </a:r>
          </a:p>
          <a:p>
            <a:r>
              <a:rPr lang="en-US" dirty="0"/>
              <a:t>Criminal penalty for </a:t>
            </a:r>
            <a:r>
              <a:rPr lang="en-US" dirty="0" err="1"/>
              <a:t>doxxing</a:t>
            </a:r>
            <a:r>
              <a:rPr lang="en-US" dirty="0"/>
              <a:t> an election official or worker</a:t>
            </a:r>
          </a:p>
          <a:p>
            <a:r>
              <a:rPr lang="en-US" dirty="0"/>
              <a:t>Creates avenue for election workers to request redaction of personal information from publicly available documents held online by a government entity</a:t>
            </a:r>
          </a:p>
          <a:p>
            <a:r>
              <a:rPr lang="en-US" dirty="0"/>
              <a:t>Expands law on “election interference” to include intimidation or threats to election officials while they are performing election duties</a:t>
            </a:r>
          </a:p>
        </p:txBody>
      </p:sp>
    </p:spTree>
    <p:extLst>
      <p:ext uri="{BB962C8B-B14F-4D97-AF65-F5344CB8AC3E}">
        <p14:creationId xmlns:p14="http://schemas.microsoft.com/office/powerpoint/2010/main" val="214484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HB22-1086: Vote Without Fear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4415"/>
            <a:ext cx="10515600" cy="39512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Sponsored by Rep. Sullivan, Rep. Bacon, Sen. Jaquez Lewis, Sen. Fields</a:t>
            </a:r>
          </a:p>
          <a:p>
            <a:r>
              <a:rPr lang="en-US" dirty="0"/>
              <a:t>Prohibits the open carry of a firearm within a VSPC, or within 100 ft of a drop box or a VSPC</a:t>
            </a:r>
          </a:p>
          <a:p>
            <a:pPr lvl="1"/>
            <a:r>
              <a:rPr lang="en-US" dirty="0"/>
              <a:t>Same “buffer zone” as existing electioneering law (C.R.S. 1-13-714)</a:t>
            </a:r>
          </a:p>
          <a:p>
            <a:r>
              <a:rPr lang="en-US" dirty="0"/>
              <a:t>Requires clear signage at VSPCs/drop boxes</a:t>
            </a:r>
          </a:p>
          <a:p>
            <a:r>
              <a:rPr lang="en-US" dirty="0"/>
              <a:t>Exceptions:</a:t>
            </a:r>
          </a:p>
          <a:p>
            <a:pPr lvl="1"/>
            <a:r>
              <a:rPr lang="en-US" dirty="0"/>
              <a:t>Private property within 100 ft “buffer zone”</a:t>
            </a:r>
          </a:p>
          <a:p>
            <a:pPr lvl="1"/>
            <a:r>
              <a:rPr lang="en-US" dirty="0"/>
              <a:t>Peace officers acting within scope of authority and in performance of their duties</a:t>
            </a:r>
          </a:p>
          <a:p>
            <a:pPr lvl="1"/>
            <a:r>
              <a:rPr lang="en-US" dirty="0"/>
              <a:t>Uniformed security guards acting within scope of a contract with the location</a:t>
            </a:r>
          </a:p>
        </p:txBody>
      </p:sp>
    </p:spTree>
    <p:extLst>
      <p:ext uri="{BB962C8B-B14F-4D97-AF65-F5344CB8AC3E}">
        <p14:creationId xmlns:p14="http://schemas.microsoft.com/office/powerpoint/2010/main" val="406676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06" y="1562810"/>
            <a:ext cx="11449594" cy="910002"/>
          </a:xfrm>
        </p:spPr>
        <p:txBody>
          <a:bodyPr>
            <a:noAutofit/>
          </a:bodyPr>
          <a:lstStyle/>
          <a:p>
            <a:r>
              <a:rPr lang="en-US" sz="3400" dirty="0"/>
              <a:t>SB22-153: Colorado Election Security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2812"/>
            <a:ext cx="10515600" cy="4340785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Sponsored by Sen. Pres. Fenberg, Sen. Priola, Rep. Lontine</a:t>
            </a:r>
          </a:p>
          <a:p>
            <a:r>
              <a:rPr lang="en-US" sz="2600" dirty="0"/>
              <a:t>Added protections in law against insider threats to elections</a:t>
            </a:r>
          </a:p>
          <a:p>
            <a:r>
              <a:rPr lang="en-US" sz="2600" dirty="0"/>
              <a:t>Provides $1m in funding for county security upgrades:</a:t>
            </a:r>
          </a:p>
          <a:p>
            <a:pPr lvl="1"/>
            <a:r>
              <a:rPr lang="en-US" sz="2200" dirty="0"/>
              <a:t>Video surveillance of election equipment + storage of recordings</a:t>
            </a:r>
          </a:p>
          <a:p>
            <a:pPr lvl="1"/>
            <a:r>
              <a:rPr lang="en-US" sz="2200" dirty="0"/>
              <a:t>Digital Access Controls to rooms with election equipment (e.g. RFID card readers)</a:t>
            </a:r>
          </a:p>
          <a:p>
            <a:r>
              <a:rPr lang="en-US" sz="2600" dirty="0"/>
              <a:t>Bolsters training requirements to serve as “designated election official”</a:t>
            </a:r>
          </a:p>
          <a:p>
            <a:r>
              <a:rPr lang="en-US" sz="2600" dirty="0"/>
              <a:t>Requires ballots to initially be counted by certified voting systems</a:t>
            </a:r>
          </a:p>
          <a:p>
            <a:r>
              <a:rPr lang="en-US" sz="2600" dirty="0"/>
              <a:t>Creates process for certifying abstract of votes if majority of canvass board fails to certify results</a:t>
            </a:r>
          </a:p>
          <a:p>
            <a:r>
              <a:rPr lang="en-US" sz="2600" dirty="0"/>
              <a:t>Felony penalty for tampering with voting equipment or publishing passwords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5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SB22-222: Amount Tax Owed Table for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2284-BE5D-4755-9C87-03FD3FC9F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474"/>
            <a:ext cx="10515600" cy="145129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Sponsored by Sen. Pettersen, Sen. Moreno, Rep. Kennedy, Rep. Weissman</a:t>
            </a:r>
          </a:p>
          <a:p>
            <a:r>
              <a:rPr lang="en-US" dirty="0"/>
              <a:t>Would add a table of information on affect of income tax measures to both petitions and ballots</a:t>
            </a:r>
          </a:p>
          <a:p>
            <a:r>
              <a:rPr lang="en-US" dirty="0"/>
              <a:t>Referred question to this November’s statewide ballot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6AEE69-5671-D4D6-0BBB-D303B3959A01}"/>
              </a:ext>
            </a:extLst>
          </p:cNvPr>
          <p:cNvSpPr txBox="1">
            <a:spLocks/>
          </p:cNvSpPr>
          <p:nvPr/>
        </p:nvSpPr>
        <p:spPr>
          <a:xfrm>
            <a:off x="838200" y="4317315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SB22-152: Residence of Voter Whose Home is Destroyed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0E9C7F-899E-AE6C-7DB0-22E0CEBB9675}"/>
              </a:ext>
            </a:extLst>
          </p:cNvPr>
          <p:cNvSpPr txBox="1">
            <a:spLocks/>
          </p:cNvSpPr>
          <p:nvPr/>
        </p:nvSpPr>
        <p:spPr>
          <a:xfrm>
            <a:off x="838200" y="5280868"/>
            <a:ext cx="10515600" cy="1451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Sponsored by Sen. Pres. Fenberg, Sen Jaquez Lewis, Rep. Gray, Rep. Bernett</a:t>
            </a:r>
          </a:p>
          <a:p>
            <a:r>
              <a:rPr lang="en-US" dirty="0"/>
              <a:t>Clarifies that a voter can retain residency at address where home is destroyed if they intend to return to that address.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3CC54C-F3E4-8B46-1173-C39D400524B8}"/>
              </a:ext>
            </a:extLst>
          </p:cNvPr>
          <p:cNvCxnSpPr/>
          <p:nvPr/>
        </p:nvCxnSpPr>
        <p:spPr>
          <a:xfrm>
            <a:off x="1686187" y="4068661"/>
            <a:ext cx="8531604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99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3AF6-0407-4732-AE78-C0AB642E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3348"/>
            <a:ext cx="10515600" cy="910002"/>
          </a:xfrm>
        </p:spPr>
        <p:txBody>
          <a:bodyPr>
            <a:noAutofit/>
          </a:bodyPr>
          <a:lstStyle/>
          <a:p>
            <a:r>
              <a:rPr lang="en-US" sz="2800" dirty="0"/>
              <a:t>HB22-1060: School District Director Contribution Limits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6AEE69-5671-D4D6-0BBB-D303B3959A01}"/>
              </a:ext>
            </a:extLst>
          </p:cNvPr>
          <p:cNvSpPr txBox="1">
            <a:spLocks/>
          </p:cNvSpPr>
          <p:nvPr/>
        </p:nvSpPr>
        <p:spPr>
          <a:xfrm>
            <a:off x="838200" y="3134467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SB22-237: Ballot Measure Campaign Finance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0E9C7F-899E-AE6C-7DB0-22E0CEBB9675}"/>
              </a:ext>
            </a:extLst>
          </p:cNvPr>
          <p:cNvSpPr txBox="1">
            <a:spLocks/>
          </p:cNvSpPr>
          <p:nvPr/>
        </p:nvSpPr>
        <p:spPr>
          <a:xfrm>
            <a:off x="838200" y="3923031"/>
            <a:ext cx="10515600" cy="1451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Sponsored by Sen. Pres. Fenberg, Sen. Min. </a:t>
            </a:r>
            <a:r>
              <a:rPr lang="en-US" sz="2400" dirty="0" err="1"/>
              <a:t>Ldr</a:t>
            </a:r>
            <a:r>
              <a:rPr lang="en-US" sz="2400" dirty="0"/>
              <a:t>. Holbert, Rep. Kennedy, Rep. Larson</a:t>
            </a:r>
          </a:p>
          <a:p>
            <a:r>
              <a:rPr lang="en-US" sz="2400" dirty="0"/>
              <a:t>Clarifies thresholds at which an entity’s spending qualifies as a “major purpose”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539C9A-3E8E-57DD-FF33-BC8BDCE2C373}"/>
              </a:ext>
            </a:extLst>
          </p:cNvPr>
          <p:cNvSpPr txBox="1">
            <a:spLocks/>
          </p:cNvSpPr>
          <p:nvPr/>
        </p:nvSpPr>
        <p:spPr>
          <a:xfrm>
            <a:off x="838200" y="4816255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HB22-1156: Public Official Reporting Requirements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487288-E332-47FE-A1E7-72D3A80D6CF2}"/>
              </a:ext>
            </a:extLst>
          </p:cNvPr>
          <p:cNvSpPr txBox="1">
            <a:spLocks/>
          </p:cNvSpPr>
          <p:nvPr/>
        </p:nvSpPr>
        <p:spPr>
          <a:xfrm>
            <a:off x="838200" y="2109356"/>
            <a:ext cx="10515600" cy="1451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Sponsored by Rep. Sirota, Sen. Gonzales</a:t>
            </a:r>
          </a:p>
          <a:p>
            <a:r>
              <a:rPr lang="en-US" sz="2400" dirty="0"/>
              <a:t>Establishes $2,500 aggregate individual contribution limit for school board candidates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EDAA4-4B69-C3BA-27AB-C76600D5DB76}"/>
              </a:ext>
            </a:extLst>
          </p:cNvPr>
          <p:cNvSpPr txBox="1">
            <a:spLocks/>
          </p:cNvSpPr>
          <p:nvPr/>
        </p:nvSpPr>
        <p:spPr>
          <a:xfrm>
            <a:off x="838200" y="5555729"/>
            <a:ext cx="10515600" cy="1451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Sponsored by Rep. Kennedy, Rep. Williams, Sen. Bridges, Sen. Gardner</a:t>
            </a:r>
          </a:p>
          <a:p>
            <a:r>
              <a:rPr lang="en-US" sz="2400" dirty="0"/>
              <a:t>Aligns post-election reporting timelines and clarifies when personal financial disclosures are required</a:t>
            </a:r>
          </a:p>
        </p:txBody>
      </p:sp>
    </p:spTree>
    <p:extLst>
      <p:ext uri="{BB962C8B-B14F-4D97-AF65-F5344CB8AC3E}">
        <p14:creationId xmlns:p14="http://schemas.microsoft.com/office/powerpoint/2010/main" val="3675690305"/>
      </p:ext>
    </p:extLst>
  </p:cSld>
  <p:clrMapOvr>
    <a:masterClrMapping/>
  </p:clrMapOvr>
</p:sld>
</file>

<file path=ppt/theme/theme1.xml><?xml version="1.0" encoding="utf-8"?>
<a:theme xmlns:a="http://schemas.openxmlformats.org/drawingml/2006/main" name="SOS Theme">
  <a:themeElements>
    <a:clrScheme name="COSOS">
      <a:dk1>
        <a:srgbClr val="002F6C"/>
      </a:dk1>
      <a:lt1>
        <a:srgbClr val="FFFFFF"/>
      </a:lt1>
      <a:dk2>
        <a:srgbClr val="BA0C2F"/>
      </a:dk2>
      <a:lt2>
        <a:srgbClr val="FFCD00"/>
      </a:lt2>
      <a:accent1>
        <a:srgbClr val="512A44"/>
      </a:accent1>
      <a:accent2>
        <a:srgbClr val="D45D00"/>
      </a:accent2>
      <a:accent3>
        <a:srgbClr val="205C40"/>
      </a:accent3>
      <a:accent4>
        <a:srgbClr val="009CDE"/>
      </a:accent4>
      <a:accent5>
        <a:srgbClr val="83786F"/>
      </a:accent5>
      <a:accent6>
        <a:srgbClr val="CBC4BC"/>
      </a:accent6>
      <a:hlink>
        <a:srgbClr val="0563C1"/>
      </a:hlink>
      <a:folHlink>
        <a:srgbClr val="954F72"/>
      </a:folHlink>
    </a:clrScheme>
    <a:fontScheme name="COSOS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S Theme" id="{E299D507-65BD-4D90-B5FD-10BBBDABDD50}" vid="{EA293348-FBA6-49DA-BA36-9BD13338F6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Theme</Template>
  <TotalTime>2178</TotalTime>
  <Words>611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Arial Narrow</vt:lpstr>
      <vt:lpstr>SOS Theme</vt:lpstr>
      <vt:lpstr>2022 Legislative Session:  Election Reforms</vt:lpstr>
      <vt:lpstr>Budget Request: Funding for Combined Money-in-Politics System</vt:lpstr>
      <vt:lpstr>HB22-1273: Election Official Protection Act</vt:lpstr>
      <vt:lpstr>HB22-1086: Vote Without Fear Act</vt:lpstr>
      <vt:lpstr>SB22-153: Colorado Election Security Act</vt:lpstr>
      <vt:lpstr>SB22-222: Amount Tax Owed Table for Initiatives</vt:lpstr>
      <vt:lpstr>HB22-1060: School District Director Contribution Limits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to Colorado Law</dc:title>
  <dc:creator>Caleb Thornton</dc:creator>
  <cp:lastModifiedBy>John Magnino</cp:lastModifiedBy>
  <cp:revision>43</cp:revision>
  <dcterms:created xsi:type="dcterms:W3CDTF">2021-06-24T15:35:15Z</dcterms:created>
  <dcterms:modified xsi:type="dcterms:W3CDTF">2022-08-16T20:58:13Z</dcterms:modified>
</cp:coreProperties>
</file>