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0"/>
  </p:notesMasterIdLst>
  <p:handoutMasterIdLst>
    <p:handoutMasterId r:id="rId31"/>
  </p:handoutMasterIdLst>
  <p:sldIdLst>
    <p:sldId id="259" r:id="rId3"/>
    <p:sldId id="402" r:id="rId4"/>
    <p:sldId id="419" r:id="rId5"/>
    <p:sldId id="390" r:id="rId6"/>
    <p:sldId id="391" r:id="rId7"/>
    <p:sldId id="421" r:id="rId8"/>
    <p:sldId id="413" r:id="rId9"/>
    <p:sldId id="414" r:id="rId10"/>
    <p:sldId id="415" r:id="rId11"/>
    <p:sldId id="416" r:id="rId12"/>
    <p:sldId id="417" r:id="rId13"/>
    <p:sldId id="422" r:id="rId14"/>
    <p:sldId id="411" r:id="rId15"/>
    <p:sldId id="412" r:id="rId16"/>
    <p:sldId id="423" r:id="rId17"/>
    <p:sldId id="404" r:id="rId18"/>
    <p:sldId id="424" r:id="rId19"/>
    <p:sldId id="425" r:id="rId20"/>
    <p:sldId id="405" r:id="rId21"/>
    <p:sldId id="406" r:id="rId22"/>
    <p:sldId id="407" r:id="rId23"/>
    <p:sldId id="408" r:id="rId24"/>
    <p:sldId id="409" r:id="rId25"/>
    <p:sldId id="410" r:id="rId26"/>
    <p:sldId id="380" r:id="rId27"/>
    <p:sldId id="376" r:id="rId28"/>
    <p:sldId id="385" r:id="rId29"/>
  </p:sldIdLst>
  <p:sldSz cx="9144000" cy="6858000" type="screen4x3"/>
  <p:notesSz cx="7010400" cy="9236075"/>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d Choate" initials="J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0E03"/>
    <a:srgbClr val="CC0000"/>
    <a:srgbClr val="990033"/>
    <a:srgbClr val="CCFF33"/>
    <a:srgbClr val="009999"/>
    <a:srgbClr val="4D4D4D"/>
    <a:srgbClr val="FFCC99"/>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9" autoAdjust="0"/>
    <p:restoredTop sz="83172" autoAdjust="0"/>
  </p:normalViewPr>
  <p:slideViewPr>
    <p:cSldViewPr snapToGrid="0">
      <p:cViewPr varScale="1">
        <p:scale>
          <a:sx n="98" d="100"/>
          <a:sy n="98" d="100"/>
        </p:scale>
        <p:origin x="15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p:scale>
          <a:sx n="100" d="100"/>
          <a:sy n="100" d="100"/>
        </p:scale>
        <p:origin x="-816" y="6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Total =</a:t>
            </a:r>
            <a:r>
              <a:rPr lang="en-US" baseline="0" dirty="0" smtClean="0"/>
              <a:t> 214,499</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Sheet1!$E$1</c:f>
              <c:strCache>
                <c:ptCount val="1"/>
                <c:pt idx="0">
                  <c:v>Total Transactions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Monday 24th</c:v>
                </c:pt>
                <c:pt idx="1">
                  <c:v>Tuesday 25th</c:v>
                </c:pt>
                <c:pt idx="2">
                  <c:v>Wednesday 26th</c:v>
                </c:pt>
                <c:pt idx="3">
                  <c:v>Thursday 27th</c:v>
                </c:pt>
                <c:pt idx="4">
                  <c:v>Friday 28th</c:v>
                </c:pt>
                <c:pt idx="5">
                  <c:v>Saturday 29th</c:v>
                </c:pt>
                <c:pt idx="6">
                  <c:v>Sunday 30th</c:v>
                </c:pt>
                <c:pt idx="7">
                  <c:v>Monday 31st</c:v>
                </c:pt>
                <c:pt idx="8">
                  <c:v>Tuesday 1st</c:v>
                </c:pt>
                <c:pt idx="9">
                  <c:v>Wednesday 2nd</c:v>
                </c:pt>
                <c:pt idx="10">
                  <c:v>Thursday 3rd</c:v>
                </c:pt>
                <c:pt idx="11">
                  <c:v>Friday 4th</c:v>
                </c:pt>
                <c:pt idx="12">
                  <c:v>Saturday 5th</c:v>
                </c:pt>
                <c:pt idx="13">
                  <c:v>Sunday 6th</c:v>
                </c:pt>
                <c:pt idx="14">
                  <c:v>Monday 7th</c:v>
                </c:pt>
                <c:pt idx="15">
                  <c:v>Tuesday 8th</c:v>
                </c:pt>
              </c:strCache>
            </c:strRef>
          </c:cat>
          <c:val>
            <c:numRef>
              <c:f>Sheet1!$E$2:$E$17</c:f>
              <c:numCache>
                <c:formatCode>General</c:formatCode>
                <c:ptCount val="16"/>
                <c:pt idx="0">
                  <c:v>2619</c:v>
                </c:pt>
                <c:pt idx="1">
                  <c:v>2424</c:v>
                </c:pt>
                <c:pt idx="2">
                  <c:v>2531</c:v>
                </c:pt>
                <c:pt idx="3">
                  <c:v>2600</c:v>
                </c:pt>
                <c:pt idx="4">
                  <c:v>3120</c:v>
                </c:pt>
                <c:pt idx="5">
                  <c:v>1370</c:v>
                </c:pt>
                <c:pt idx="6">
                  <c:v>0</c:v>
                </c:pt>
                <c:pt idx="7">
                  <c:v>4997</c:v>
                </c:pt>
                <c:pt idx="8">
                  <c:v>4079</c:v>
                </c:pt>
                <c:pt idx="9">
                  <c:v>4865</c:v>
                </c:pt>
                <c:pt idx="10">
                  <c:v>5535</c:v>
                </c:pt>
                <c:pt idx="11">
                  <c:v>8570</c:v>
                </c:pt>
                <c:pt idx="12">
                  <c:v>5730</c:v>
                </c:pt>
                <c:pt idx="13">
                  <c:v>0</c:v>
                </c:pt>
                <c:pt idx="14" formatCode="#,##0">
                  <c:v>26260</c:v>
                </c:pt>
                <c:pt idx="15" formatCode="#,##0">
                  <c:v>138934</c:v>
                </c:pt>
              </c:numCache>
            </c:numRef>
          </c:val>
          <c:smooth val="0"/>
        </c:ser>
        <c:dLbls>
          <c:dLblPos val="t"/>
          <c:showLegendKey val="0"/>
          <c:showVal val="1"/>
          <c:showCatName val="0"/>
          <c:showSerName val="0"/>
          <c:showPercent val="0"/>
          <c:showBubbleSize val="0"/>
        </c:dLbls>
        <c:marker val="1"/>
        <c:smooth val="0"/>
        <c:axId val="276527328"/>
        <c:axId val="276527888"/>
      </c:lineChart>
      <c:catAx>
        <c:axId val="27652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0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527888"/>
        <c:crosses val="autoZero"/>
        <c:auto val="1"/>
        <c:lblAlgn val="ctr"/>
        <c:lblOffset val="100"/>
        <c:noMultiLvlLbl val="0"/>
      </c:catAx>
      <c:valAx>
        <c:axId val="276527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527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Sheet1!$H$1</c:f>
              <c:strCache>
                <c:ptCount val="1"/>
                <c:pt idx="0">
                  <c:v>New Per VSPC</c:v>
                </c:pt>
              </c:strCache>
            </c:strRef>
          </c:tx>
          <c:spPr>
            <a:ln w="28575" cap="rnd">
              <a:solidFill>
                <a:schemeClr val="accent6"/>
              </a:solidFill>
              <a:round/>
            </a:ln>
            <a:effectLst/>
          </c:spPr>
          <c:marker>
            <c:symbol val="none"/>
          </c:marker>
          <c:cat>
            <c:strRef>
              <c:f>Sheet1!$A$2:$A$17</c:f>
              <c:strCache>
                <c:ptCount val="16"/>
                <c:pt idx="0">
                  <c:v>Mon 24th</c:v>
                </c:pt>
                <c:pt idx="1">
                  <c:v>Tue 25th</c:v>
                </c:pt>
                <c:pt idx="2">
                  <c:v>Wed 26th</c:v>
                </c:pt>
                <c:pt idx="3">
                  <c:v>Thu 27th</c:v>
                </c:pt>
                <c:pt idx="4">
                  <c:v>Fri 28th</c:v>
                </c:pt>
                <c:pt idx="5">
                  <c:v>Sat 29th</c:v>
                </c:pt>
                <c:pt idx="6">
                  <c:v>Sun 30th</c:v>
                </c:pt>
                <c:pt idx="7">
                  <c:v>Mon 31st</c:v>
                </c:pt>
                <c:pt idx="8">
                  <c:v>Tue 1st</c:v>
                </c:pt>
                <c:pt idx="9">
                  <c:v>Wed 2nd</c:v>
                </c:pt>
                <c:pt idx="10">
                  <c:v>Thu 3rd</c:v>
                </c:pt>
                <c:pt idx="11">
                  <c:v>Fri 4th</c:v>
                </c:pt>
                <c:pt idx="12">
                  <c:v>Sat 5th</c:v>
                </c:pt>
                <c:pt idx="13">
                  <c:v>Sun 6th</c:v>
                </c:pt>
                <c:pt idx="14">
                  <c:v>Mon 7th</c:v>
                </c:pt>
                <c:pt idx="15">
                  <c:v>Tue 8th</c:v>
                </c:pt>
              </c:strCache>
            </c:strRef>
          </c:cat>
          <c:val>
            <c:numRef>
              <c:f>Sheet1!$H$2:$H$17</c:f>
              <c:numCache>
                <c:formatCode>0.0</c:formatCode>
                <c:ptCount val="16"/>
                <c:pt idx="0">
                  <c:v>2.6</c:v>
                </c:pt>
                <c:pt idx="1">
                  <c:v>2.88</c:v>
                </c:pt>
                <c:pt idx="2">
                  <c:v>4.26</c:v>
                </c:pt>
                <c:pt idx="3">
                  <c:v>3.14</c:v>
                </c:pt>
                <c:pt idx="4">
                  <c:v>3.93</c:v>
                </c:pt>
                <c:pt idx="5">
                  <c:v>0.99</c:v>
                </c:pt>
                <c:pt idx="6" formatCode="General">
                  <c:v>0</c:v>
                </c:pt>
                <c:pt idx="7">
                  <c:v>7.45</c:v>
                </c:pt>
                <c:pt idx="8">
                  <c:v>3.57</c:v>
                </c:pt>
                <c:pt idx="9">
                  <c:v>4.3</c:v>
                </c:pt>
                <c:pt idx="10">
                  <c:v>4.97</c:v>
                </c:pt>
                <c:pt idx="11">
                  <c:v>6.99</c:v>
                </c:pt>
                <c:pt idx="12">
                  <c:v>3.03</c:v>
                </c:pt>
                <c:pt idx="13" formatCode="General">
                  <c:v>0</c:v>
                </c:pt>
                <c:pt idx="14">
                  <c:v>16.86</c:v>
                </c:pt>
                <c:pt idx="15">
                  <c:v>52.61</c:v>
                </c:pt>
              </c:numCache>
            </c:numRef>
          </c:val>
          <c:smooth val="0"/>
        </c:ser>
        <c:ser>
          <c:idx val="1"/>
          <c:order val="1"/>
          <c:tx>
            <c:strRef>
              <c:f>Sheet1!$I$1</c:f>
              <c:strCache>
                <c:ptCount val="1"/>
                <c:pt idx="0">
                  <c:v>Update Per VSPC</c:v>
                </c:pt>
              </c:strCache>
            </c:strRef>
          </c:tx>
          <c:spPr>
            <a:ln w="28575" cap="rnd">
              <a:solidFill>
                <a:schemeClr val="accent5"/>
              </a:solidFill>
              <a:round/>
            </a:ln>
            <a:effectLst/>
          </c:spPr>
          <c:marker>
            <c:symbol val="none"/>
          </c:marker>
          <c:cat>
            <c:strRef>
              <c:f>Sheet1!$A$2:$A$17</c:f>
              <c:strCache>
                <c:ptCount val="16"/>
                <c:pt idx="0">
                  <c:v>Mon 24th</c:v>
                </c:pt>
                <c:pt idx="1">
                  <c:v>Tue 25th</c:v>
                </c:pt>
                <c:pt idx="2">
                  <c:v>Wed 26th</c:v>
                </c:pt>
                <c:pt idx="3">
                  <c:v>Thu 27th</c:v>
                </c:pt>
                <c:pt idx="4">
                  <c:v>Fri 28th</c:v>
                </c:pt>
                <c:pt idx="5">
                  <c:v>Sat 29th</c:v>
                </c:pt>
                <c:pt idx="6">
                  <c:v>Sun 30th</c:v>
                </c:pt>
                <c:pt idx="7">
                  <c:v>Mon 31st</c:v>
                </c:pt>
                <c:pt idx="8">
                  <c:v>Tue 1st</c:v>
                </c:pt>
                <c:pt idx="9">
                  <c:v>Wed 2nd</c:v>
                </c:pt>
                <c:pt idx="10">
                  <c:v>Thu 3rd</c:v>
                </c:pt>
                <c:pt idx="11">
                  <c:v>Fri 4th</c:v>
                </c:pt>
                <c:pt idx="12">
                  <c:v>Sat 5th</c:v>
                </c:pt>
                <c:pt idx="13">
                  <c:v>Sun 6th</c:v>
                </c:pt>
                <c:pt idx="14">
                  <c:v>Mon 7th</c:v>
                </c:pt>
                <c:pt idx="15">
                  <c:v>Tue 8th</c:v>
                </c:pt>
              </c:strCache>
            </c:strRef>
          </c:cat>
          <c:val>
            <c:numRef>
              <c:f>Sheet1!$I$2:$I$17</c:f>
              <c:numCache>
                <c:formatCode>0.0</c:formatCode>
                <c:ptCount val="16"/>
                <c:pt idx="0">
                  <c:v>4.24</c:v>
                </c:pt>
                <c:pt idx="1">
                  <c:v>3.88</c:v>
                </c:pt>
                <c:pt idx="2">
                  <c:v>4.13</c:v>
                </c:pt>
                <c:pt idx="3">
                  <c:v>4.3899999999999997</c:v>
                </c:pt>
                <c:pt idx="4">
                  <c:v>5.25</c:v>
                </c:pt>
                <c:pt idx="5">
                  <c:v>1.73</c:v>
                </c:pt>
                <c:pt idx="6" formatCode="General">
                  <c:v>0</c:v>
                </c:pt>
                <c:pt idx="7">
                  <c:v>8.83</c:v>
                </c:pt>
                <c:pt idx="8">
                  <c:v>6.87</c:v>
                </c:pt>
                <c:pt idx="9">
                  <c:v>8.1199999999999992</c:v>
                </c:pt>
                <c:pt idx="10">
                  <c:v>9.5299999999999994</c:v>
                </c:pt>
                <c:pt idx="11">
                  <c:v>12.82</c:v>
                </c:pt>
                <c:pt idx="12">
                  <c:v>6.83</c:v>
                </c:pt>
                <c:pt idx="13" formatCode="General">
                  <c:v>0</c:v>
                </c:pt>
                <c:pt idx="14">
                  <c:v>32.61</c:v>
                </c:pt>
                <c:pt idx="15">
                  <c:v>114.76</c:v>
                </c:pt>
              </c:numCache>
            </c:numRef>
          </c:val>
          <c:smooth val="0"/>
        </c:ser>
        <c:ser>
          <c:idx val="2"/>
          <c:order val="2"/>
          <c:tx>
            <c:strRef>
              <c:f>Sheet1!$J$1</c:f>
              <c:strCache>
                <c:ptCount val="1"/>
                <c:pt idx="0">
                  <c:v>Existing Per VSPC</c:v>
                </c:pt>
              </c:strCache>
            </c:strRef>
          </c:tx>
          <c:spPr>
            <a:ln w="28575" cap="rnd">
              <a:solidFill>
                <a:schemeClr val="accent4"/>
              </a:solidFill>
              <a:round/>
            </a:ln>
            <a:effectLst/>
          </c:spPr>
          <c:marker>
            <c:symbol val="none"/>
          </c:marker>
          <c:cat>
            <c:strRef>
              <c:f>Sheet1!$A$2:$A$17</c:f>
              <c:strCache>
                <c:ptCount val="16"/>
                <c:pt idx="0">
                  <c:v>Mon 24th</c:v>
                </c:pt>
                <c:pt idx="1">
                  <c:v>Tue 25th</c:v>
                </c:pt>
                <c:pt idx="2">
                  <c:v>Wed 26th</c:v>
                </c:pt>
                <c:pt idx="3">
                  <c:v>Thu 27th</c:v>
                </c:pt>
                <c:pt idx="4">
                  <c:v>Fri 28th</c:v>
                </c:pt>
                <c:pt idx="5">
                  <c:v>Sat 29th</c:v>
                </c:pt>
                <c:pt idx="6">
                  <c:v>Sun 30th</c:v>
                </c:pt>
                <c:pt idx="7">
                  <c:v>Mon 31st</c:v>
                </c:pt>
                <c:pt idx="8">
                  <c:v>Tue 1st</c:v>
                </c:pt>
                <c:pt idx="9">
                  <c:v>Wed 2nd</c:v>
                </c:pt>
                <c:pt idx="10">
                  <c:v>Thu 3rd</c:v>
                </c:pt>
                <c:pt idx="11">
                  <c:v>Fri 4th</c:v>
                </c:pt>
                <c:pt idx="12">
                  <c:v>Sat 5th</c:v>
                </c:pt>
                <c:pt idx="13">
                  <c:v>Sun 6th</c:v>
                </c:pt>
                <c:pt idx="14">
                  <c:v>Mon 7th</c:v>
                </c:pt>
                <c:pt idx="15">
                  <c:v>Tue 8th</c:v>
                </c:pt>
              </c:strCache>
            </c:strRef>
          </c:cat>
          <c:val>
            <c:numRef>
              <c:f>Sheet1!$J$2:$J$17</c:f>
              <c:numCache>
                <c:formatCode>0.0</c:formatCode>
                <c:ptCount val="16"/>
                <c:pt idx="0">
                  <c:v>10.39</c:v>
                </c:pt>
                <c:pt idx="1">
                  <c:v>9.18</c:v>
                </c:pt>
                <c:pt idx="2">
                  <c:v>9.4499999999999993</c:v>
                </c:pt>
                <c:pt idx="3">
                  <c:v>9.57</c:v>
                </c:pt>
                <c:pt idx="4">
                  <c:v>11.34</c:v>
                </c:pt>
                <c:pt idx="5">
                  <c:v>6.29</c:v>
                </c:pt>
                <c:pt idx="6" formatCode="General">
                  <c:v>0</c:v>
                </c:pt>
                <c:pt idx="7">
                  <c:v>15.96</c:v>
                </c:pt>
                <c:pt idx="8">
                  <c:v>15.88</c:v>
                </c:pt>
                <c:pt idx="9">
                  <c:v>18.96</c:v>
                </c:pt>
                <c:pt idx="10">
                  <c:v>20.97</c:v>
                </c:pt>
                <c:pt idx="11">
                  <c:v>32.450000000000003</c:v>
                </c:pt>
                <c:pt idx="12">
                  <c:v>20.14</c:v>
                </c:pt>
                <c:pt idx="13" formatCode="General">
                  <c:v>0</c:v>
                </c:pt>
                <c:pt idx="14">
                  <c:v>72.67</c:v>
                </c:pt>
                <c:pt idx="15">
                  <c:v>299.07</c:v>
                </c:pt>
              </c:numCache>
            </c:numRef>
          </c:val>
          <c:smooth val="0"/>
        </c:ser>
        <c:ser>
          <c:idx val="3"/>
          <c:order val="3"/>
          <c:tx>
            <c:strRef>
              <c:f>Sheet1!$K$1</c:f>
              <c:strCache>
                <c:ptCount val="1"/>
                <c:pt idx="0">
                  <c:v>Transactions Per VSPC</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Mon 24th</c:v>
                </c:pt>
                <c:pt idx="1">
                  <c:v>Tue 25th</c:v>
                </c:pt>
                <c:pt idx="2">
                  <c:v>Wed 26th</c:v>
                </c:pt>
                <c:pt idx="3">
                  <c:v>Thu 27th</c:v>
                </c:pt>
                <c:pt idx="4">
                  <c:v>Fri 28th</c:v>
                </c:pt>
                <c:pt idx="5">
                  <c:v>Sat 29th</c:v>
                </c:pt>
                <c:pt idx="6">
                  <c:v>Sun 30th</c:v>
                </c:pt>
                <c:pt idx="7">
                  <c:v>Mon 31st</c:v>
                </c:pt>
                <c:pt idx="8">
                  <c:v>Tue 1st</c:v>
                </c:pt>
                <c:pt idx="9">
                  <c:v>Wed 2nd</c:v>
                </c:pt>
                <c:pt idx="10">
                  <c:v>Thu 3rd</c:v>
                </c:pt>
                <c:pt idx="11">
                  <c:v>Fri 4th</c:v>
                </c:pt>
                <c:pt idx="12">
                  <c:v>Sat 5th</c:v>
                </c:pt>
                <c:pt idx="13">
                  <c:v>Sun 6th</c:v>
                </c:pt>
                <c:pt idx="14">
                  <c:v>Mon 7th</c:v>
                </c:pt>
                <c:pt idx="15">
                  <c:v>Tue 8th</c:v>
                </c:pt>
              </c:strCache>
            </c:strRef>
          </c:cat>
          <c:val>
            <c:numRef>
              <c:f>Sheet1!$K$2:$K$17</c:f>
              <c:numCache>
                <c:formatCode>0.0</c:formatCode>
                <c:ptCount val="16"/>
                <c:pt idx="0">
                  <c:v>17.23</c:v>
                </c:pt>
                <c:pt idx="1">
                  <c:v>15.95</c:v>
                </c:pt>
                <c:pt idx="2">
                  <c:v>16.649999999999999</c:v>
                </c:pt>
                <c:pt idx="3">
                  <c:v>17.11</c:v>
                </c:pt>
                <c:pt idx="4">
                  <c:v>20.53</c:v>
                </c:pt>
                <c:pt idx="5">
                  <c:v>9.01</c:v>
                </c:pt>
                <c:pt idx="6" formatCode="General">
                  <c:v>0</c:v>
                </c:pt>
                <c:pt idx="7">
                  <c:v>32.24</c:v>
                </c:pt>
                <c:pt idx="8">
                  <c:v>26.32</c:v>
                </c:pt>
                <c:pt idx="9">
                  <c:v>31.39</c:v>
                </c:pt>
                <c:pt idx="10">
                  <c:v>35.479999999999997</c:v>
                </c:pt>
                <c:pt idx="11">
                  <c:v>52.26</c:v>
                </c:pt>
                <c:pt idx="12">
                  <c:v>30</c:v>
                </c:pt>
                <c:pt idx="13" formatCode="General">
                  <c:v>0</c:v>
                </c:pt>
                <c:pt idx="14">
                  <c:v>122.14</c:v>
                </c:pt>
                <c:pt idx="15">
                  <c:v>465.05</c:v>
                </c:pt>
              </c:numCache>
            </c:numRef>
          </c:val>
          <c:smooth val="0"/>
        </c:ser>
        <c:dLbls>
          <c:showLegendKey val="0"/>
          <c:showVal val="0"/>
          <c:showCatName val="0"/>
          <c:showSerName val="0"/>
          <c:showPercent val="0"/>
          <c:showBubbleSize val="0"/>
        </c:dLbls>
        <c:smooth val="0"/>
        <c:axId val="276533488"/>
        <c:axId val="278616128"/>
      </c:lineChart>
      <c:dateAx>
        <c:axId val="276533488"/>
        <c:scaling>
          <c:orientation val="minMax"/>
        </c:scaling>
        <c:delete val="1"/>
        <c:axPos val="b"/>
        <c:numFmt formatCode="General" sourceLinked="1"/>
        <c:majorTickMark val="out"/>
        <c:minorTickMark val="none"/>
        <c:tickLblPos val="nextTo"/>
        <c:crossAx val="278616128"/>
        <c:crossesAt val="0"/>
        <c:auto val="0"/>
        <c:lblOffset val="100"/>
        <c:baseTimeUnit val="days"/>
      </c:dateAx>
      <c:valAx>
        <c:axId val="2786161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5334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Transactions</c:v>
                </c:pt>
              </c:strCache>
            </c:strRef>
          </c:tx>
          <c:spPr>
            <a:ln w="22225" cap="rnd" cmpd="sng" algn="ctr">
              <a:solidFill>
                <a:schemeClr val="accent1"/>
              </a:solidFill>
              <a:round/>
            </a:ln>
            <a:effectLst/>
          </c:spPr>
          <c:marker>
            <c:symbol val="none"/>
          </c:marker>
          <c:cat>
            <c:strRef>
              <c:f>Sheet1!$B$1:$S$1</c:f>
              <c:strCache>
                <c:ptCount val="18"/>
                <c:pt idx="0">
                  <c:v>6-7am</c:v>
                </c:pt>
                <c:pt idx="1">
                  <c:v>7-8am</c:v>
                </c:pt>
                <c:pt idx="2">
                  <c:v>8-9am</c:v>
                </c:pt>
                <c:pt idx="3">
                  <c:v>9-10am</c:v>
                </c:pt>
                <c:pt idx="4">
                  <c:v>10-11am</c:v>
                </c:pt>
                <c:pt idx="5">
                  <c:v>11-12pm</c:v>
                </c:pt>
                <c:pt idx="6">
                  <c:v>Noon</c:v>
                </c:pt>
                <c:pt idx="7">
                  <c:v>1-2pm</c:v>
                </c:pt>
                <c:pt idx="8">
                  <c:v>2-3pm</c:v>
                </c:pt>
                <c:pt idx="9">
                  <c:v>3-4pm</c:v>
                </c:pt>
                <c:pt idx="10">
                  <c:v>4-5pm</c:v>
                </c:pt>
                <c:pt idx="11">
                  <c:v>5-6pm</c:v>
                </c:pt>
                <c:pt idx="12">
                  <c:v>6-7pm</c:v>
                </c:pt>
                <c:pt idx="13">
                  <c:v>7-8pm</c:v>
                </c:pt>
                <c:pt idx="14">
                  <c:v>8-9pm</c:v>
                </c:pt>
                <c:pt idx="15">
                  <c:v>9-10pm</c:v>
                </c:pt>
                <c:pt idx="16">
                  <c:v>10-11pm</c:v>
                </c:pt>
                <c:pt idx="17">
                  <c:v>11-12am</c:v>
                </c:pt>
              </c:strCache>
            </c:strRef>
          </c:cat>
          <c:val>
            <c:numRef>
              <c:f>Sheet1!$B$2:$S$2</c:f>
              <c:numCache>
                <c:formatCode>#,##0</c:formatCode>
                <c:ptCount val="18"/>
                <c:pt idx="0">
                  <c:v>64</c:v>
                </c:pt>
                <c:pt idx="1">
                  <c:v>10717</c:v>
                </c:pt>
                <c:pt idx="2">
                  <c:v>10140</c:v>
                </c:pt>
                <c:pt idx="3">
                  <c:v>9708</c:v>
                </c:pt>
                <c:pt idx="4">
                  <c:v>9664</c:v>
                </c:pt>
                <c:pt idx="5">
                  <c:v>10286</c:v>
                </c:pt>
                <c:pt idx="6">
                  <c:v>9456</c:v>
                </c:pt>
                <c:pt idx="7">
                  <c:v>9415</c:v>
                </c:pt>
                <c:pt idx="8">
                  <c:v>7424</c:v>
                </c:pt>
                <c:pt idx="9">
                  <c:v>9011</c:v>
                </c:pt>
                <c:pt idx="10">
                  <c:v>12875</c:v>
                </c:pt>
                <c:pt idx="11">
                  <c:v>13222</c:v>
                </c:pt>
                <c:pt idx="12">
                  <c:v>11587</c:v>
                </c:pt>
                <c:pt idx="13">
                  <c:v>5427</c:v>
                </c:pt>
                <c:pt idx="14">
                  <c:v>2432</c:v>
                </c:pt>
                <c:pt idx="15">
                  <c:v>901</c:v>
                </c:pt>
                <c:pt idx="16">
                  <c:v>156</c:v>
                </c:pt>
                <c:pt idx="17">
                  <c:v>1</c:v>
                </c:pt>
              </c:numCache>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276530688"/>
        <c:axId val="276530128"/>
      </c:lineChart>
      <c:catAx>
        <c:axId val="27653068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76530128"/>
        <c:crosses val="autoZero"/>
        <c:auto val="1"/>
        <c:lblAlgn val="ctr"/>
        <c:lblOffset val="100"/>
        <c:noMultiLvlLbl val="0"/>
      </c:catAx>
      <c:valAx>
        <c:axId val="2765301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76530688"/>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790" b="0" i="0" u="none" strike="noStrike" kern="1200" baseline="0">
                <a:solidFill>
                  <a:schemeClr val="dk1">
                    <a:lumMod val="65000"/>
                    <a:lumOff val="35000"/>
                  </a:schemeClr>
                </a:solidFill>
                <a:latin typeface="Calibri" panose="020F0502020204030204" pitchFamily="34" charset="0"/>
                <a:ea typeface="+mn-ea"/>
                <a:cs typeface="+mn-cs"/>
              </a:defRPr>
            </a:pPr>
            <a:endParaRPr lang="en-US"/>
          </a:p>
        </c:txPr>
      </c:dTable>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Transactions</c:v>
                </c:pt>
              </c:strCache>
            </c:strRef>
          </c:tx>
          <c:spPr>
            <a:ln w="22225" cap="rnd" cmpd="sng" algn="ctr">
              <a:solidFill>
                <a:schemeClr val="accent1"/>
              </a:solidFill>
              <a:round/>
            </a:ln>
            <a:effectLst/>
          </c:spPr>
          <c:marker>
            <c:symbol val="none"/>
          </c:marker>
          <c:cat>
            <c:strRef>
              <c:f>Sheet1!$B$1:$S$1</c:f>
              <c:strCache>
                <c:ptCount val="18"/>
                <c:pt idx="0">
                  <c:v>6-7am</c:v>
                </c:pt>
                <c:pt idx="1">
                  <c:v>7-8am</c:v>
                </c:pt>
                <c:pt idx="2">
                  <c:v>8-9am</c:v>
                </c:pt>
                <c:pt idx="3">
                  <c:v>9-10am</c:v>
                </c:pt>
                <c:pt idx="4">
                  <c:v>10-11am</c:v>
                </c:pt>
                <c:pt idx="5">
                  <c:v>11-12pm</c:v>
                </c:pt>
                <c:pt idx="6">
                  <c:v>Noon</c:v>
                </c:pt>
                <c:pt idx="7">
                  <c:v>1-2pm</c:v>
                </c:pt>
                <c:pt idx="8">
                  <c:v>2-3pm</c:v>
                </c:pt>
                <c:pt idx="9">
                  <c:v>3-4pm</c:v>
                </c:pt>
                <c:pt idx="10">
                  <c:v>4-5pm</c:v>
                </c:pt>
                <c:pt idx="11">
                  <c:v>5-6pm</c:v>
                </c:pt>
                <c:pt idx="12">
                  <c:v>6-7pm</c:v>
                </c:pt>
                <c:pt idx="13">
                  <c:v>7-8pm</c:v>
                </c:pt>
                <c:pt idx="14">
                  <c:v>8-9pm</c:v>
                </c:pt>
                <c:pt idx="15">
                  <c:v>9-10pm</c:v>
                </c:pt>
                <c:pt idx="16">
                  <c:v>10-11pm</c:v>
                </c:pt>
                <c:pt idx="17">
                  <c:v>11-12am</c:v>
                </c:pt>
              </c:strCache>
            </c:strRef>
          </c:cat>
          <c:val>
            <c:numRef>
              <c:f>Sheet1!$B$2:$S$2</c:f>
              <c:numCache>
                <c:formatCode>General</c:formatCode>
                <c:ptCount val="18"/>
                <c:pt idx="0">
                  <c:v>0</c:v>
                </c:pt>
                <c:pt idx="1">
                  <c:v>910</c:v>
                </c:pt>
                <c:pt idx="2">
                  <c:v>756</c:v>
                </c:pt>
                <c:pt idx="3">
                  <c:v>722</c:v>
                </c:pt>
                <c:pt idx="4">
                  <c:v>711</c:v>
                </c:pt>
                <c:pt idx="5">
                  <c:v>751</c:v>
                </c:pt>
                <c:pt idx="6">
                  <c:v>645</c:v>
                </c:pt>
                <c:pt idx="7">
                  <c:v>583</c:v>
                </c:pt>
                <c:pt idx="8">
                  <c:v>488</c:v>
                </c:pt>
                <c:pt idx="9">
                  <c:v>767</c:v>
                </c:pt>
                <c:pt idx="10">
                  <c:v>964</c:v>
                </c:pt>
                <c:pt idx="11">
                  <c:v>977</c:v>
                </c:pt>
                <c:pt idx="12">
                  <c:v>669</c:v>
                </c:pt>
                <c:pt idx="13">
                  <c:v>28</c:v>
                </c:pt>
                <c:pt idx="14">
                  <c:v>0</c:v>
                </c:pt>
                <c:pt idx="15">
                  <c:v>0</c:v>
                </c:pt>
                <c:pt idx="16">
                  <c:v>0</c:v>
                </c:pt>
                <c:pt idx="17">
                  <c:v>0</c:v>
                </c:pt>
              </c:numCache>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280063536"/>
        <c:axId val="280064096"/>
      </c:lineChart>
      <c:catAx>
        <c:axId val="28006353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80064096"/>
        <c:crosses val="autoZero"/>
        <c:auto val="1"/>
        <c:lblAlgn val="ctr"/>
        <c:lblOffset val="100"/>
        <c:noMultiLvlLbl val="0"/>
      </c:catAx>
      <c:valAx>
        <c:axId val="2800640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80063536"/>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790" b="0" i="0" u="none" strike="noStrike" kern="1200" baseline="0">
                <a:solidFill>
                  <a:schemeClr val="dk1">
                    <a:lumMod val="65000"/>
                    <a:lumOff val="35000"/>
                  </a:schemeClr>
                </a:solidFill>
                <a:latin typeface="Calibri" panose="020F0502020204030204" pitchFamily="34" charset="0"/>
                <a:ea typeface="+mn-ea"/>
                <a:cs typeface="+mn-cs"/>
              </a:defRPr>
            </a:pPr>
            <a:endParaRPr lang="en-US"/>
          </a:p>
        </c:txPr>
      </c:dTable>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Transactions</c:v>
                </c:pt>
              </c:strCache>
            </c:strRef>
          </c:tx>
          <c:spPr>
            <a:ln w="22225" cap="rnd" cmpd="sng" algn="ctr">
              <a:solidFill>
                <a:schemeClr val="accent1"/>
              </a:solidFill>
              <a:round/>
            </a:ln>
            <a:effectLst/>
          </c:spPr>
          <c:marker>
            <c:symbol val="none"/>
          </c:marker>
          <c:cat>
            <c:strRef>
              <c:f>Sheet1!$B$1:$S$1</c:f>
              <c:strCache>
                <c:ptCount val="18"/>
                <c:pt idx="0">
                  <c:v>6-7am</c:v>
                </c:pt>
                <c:pt idx="1">
                  <c:v>7-8am</c:v>
                </c:pt>
                <c:pt idx="2">
                  <c:v>8-9am</c:v>
                </c:pt>
                <c:pt idx="3">
                  <c:v>9-10am</c:v>
                </c:pt>
                <c:pt idx="4">
                  <c:v>10-11am</c:v>
                </c:pt>
                <c:pt idx="5">
                  <c:v>11-12pm</c:v>
                </c:pt>
                <c:pt idx="6">
                  <c:v>Noon</c:v>
                </c:pt>
                <c:pt idx="7">
                  <c:v>1-2pm</c:v>
                </c:pt>
                <c:pt idx="8">
                  <c:v>2-3pm</c:v>
                </c:pt>
                <c:pt idx="9">
                  <c:v>3-4pm</c:v>
                </c:pt>
                <c:pt idx="10">
                  <c:v>4-5pm</c:v>
                </c:pt>
                <c:pt idx="11">
                  <c:v>5-6pm</c:v>
                </c:pt>
                <c:pt idx="12">
                  <c:v>6-7pm</c:v>
                </c:pt>
                <c:pt idx="13">
                  <c:v>7-8pm</c:v>
                </c:pt>
                <c:pt idx="14">
                  <c:v>8-9pm</c:v>
                </c:pt>
                <c:pt idx="15">
                  <c:v>9-10pm</c:v>
                </c:pt>
                <c:pt idx="16">
                  <c:v>10-11pm</c:v>
                </c:pt>
                <c:pt idx="17">
                  <c:v>11-12am</c:v>
                </c:pt>
              </c:strCache>
            </c:strRef>
          </c:cat>
          <c:val>
            <c:numRef>
              <c:f>Sheet1!$B$2:$S$2</c:f>
              <c:numCache>
                <c:formatCode>General</c:formatCode>
                <c:ptCount val="18"/>
                <c:pt idx="0">
                  <c:v>22</c:v>
                </c:pt>
                <c:pt idx="1">
                  <c:v>987</c:v>
                </c:pt>
                <c:pt idx="2">
                  <c:v>1011</c:v>
                </c:pt>
                <c:pt idx="3">
                  <c:v>1006</c:v>
                </c:pt>
                <c:pt idx="4">
                  <c:v>979</c:v>
                </c:pt>
                <c:pt idx="5">
                  <c:v>1028</c:v>
                </c:pt>
                <c:pt idx="6">
                  <c:v>906</c:v>
                </c:pt>
                <c:pt idx="7">
                  <c:v>894</c:v>
                </c:pt>
                <c:pt idx="8">
                  <c:v>696</c:v>
                </c:pt>
                <c:pt idx="9">
                  <c:v>776</c:v>
                </c:pt>
                <c:pt idx="10">
                  <c:v>1177</c:v>
                </c:pt>
                <c:pt idx="11">
                  <c:v>1172</c:v>
                </c:pt>
                <c:pt idx="12">
                  <c:v>1177</c:v>
                </c:pt>
                <c:pt idx="13">
                  <c:v>992</c:v>
                </c:pt>
                <c:pt idx="14">
                  <c:v>662</c:v>
                </c:pt>
                <c:pt idx="15">
                  <c:v>413</c:v>
                </c:pt>
                <c:pt idx="16">
                  <c:v>57</c:v>
                </c:pt>
                <c:pt idx="17">
                  <c:v>0</c:v>
                </c:pt>
              </c:numCache>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280066896"/>
        <c:axId val="280067456"/>
      </c:lineChart>
      <c:catAx>
        <c:axId val="28006689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80067456"/>
        <c:crosses val="autoZero"/>
        <c:auto val="1"/>
        <c:lblAlgn val="ctr"/>
        <c:lblOffset val="100"/>
        <c:noMultiLvlLbl val="0"/>
      </c:catAx>
      <c:valAx>
        <c:axId val="2800674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80066896"/>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790" b="0" i="0" u="none" strike="noStrike" kern="1200" baseline="0">
                <a:solidFill>
                  <a:schemeClr val="dk1">
                    <a:lumMod val="65000"/>
                    <a:lumOff val="35000"/>
                  </a:schemeClr>
                </a:solidFill>
                <a:latin typeface="Calibri" panose="020F0502020204030204" pitchFamily="34" charset="0"/>
                <a:ea typeface="+mn-ea"/>
                <a:cs typeface="+mn-cs"/>
              </a:defRPr>
            </a:pPr>
            <a:endParaRPr lang="en-US"/>
          </a:p>
        </c:txPr>
      </c:dTable>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Transactions</c:v>
                </c:pt>
              </c:strCache>
            </c:strRef>
          </c:tx>
          <c:spPr>
            <a:ln w="22225" cap="rnd" cmpd="sng" algn="ctr">
              <a:solidFill>
                <a:schemeClr val="accent1"/>
              </a:solidFill>
              <a:round/>
            </a:ln>
            <a:effectLst/>
          </c:spPr>
          <c:marker>
            <c:symbol val="none"/>
          </c:marker>
          <c:cat>
            <c:strRef>
              <c:f>Sheet1!$B$1:$S$1</c:f>
              <c:strCache>
                <c:ptCount val="18"/>
                <c:pt idx="0">
                  <c:v>6-7am</c:v>
                </c:pt>
                <c:pt idx="1">
                  <c:v>7-8am</c:v>
                </c:pt>
                <c:pt idx="2">
                  <c:v>8-9am</c:v>
                </c:pt>
                <c:pt idx="3">
                  <c:v>9-10am</c:v>
                </c:pt>
                <c:pt idx="4">
                  <c:v>10-11am</c:v>
                </c:pt>
                <c:pt idx="5">
                  <c:v>11-12pm</c:v>
                </c:pt>
                <c:pt idx="6">
                  <c:v>Noon</c:v>
                </c:pt>
                <c:pt idx="7">
                  <c:v>1-2pm</c:v>
                </c:pt>
                <c:pt idx="8">
                  <c:v>2-3pm</c:v>
                </c:pt>
                <c:pt idx="9">
                  <c:v>3-4pm</c:v>
                </c:pt>
                <c:pt idx="10">
                  <c:v>4-5pm</c:v>
                </c:pt>
                <c:pt idx="11">
                  <c:v>5-6pm</c:v>
                </c:pt>
                <c:pt idx="12">
                  <c:v>6-7pm</c:v>
                </c:pt>
                <c:pt idx="13">
                  <c:v>7-8pm</c:v>
                </c:pt>
                <c:pt idx="14">
                  <c:v>8-9pm</c:v>
                </c:pt>
                <c:pt idx="15">
                  <c:v>9-10pm</c:v>
                </c:pt>
                <c:pt idx="16">
                  <c:v>10-11pm</c:v>
                </c:pt>
                <c:pt idx="17">
                  <c:v>11-12am</c:v>
                </c:pt>
              </c:strCache>
            </c:strRef>
          </c:cat>
          <c:val>
            <c:numRef>
              <c:f>Sheet1!$B$2:$S$2</c:f>
              <c:numCache>
                <c:formatCode>General</c:formatCode>
                <c:ptCount val="18"/>
                <c:pt idx="0">
                  <c:v>0</c:v>
                </c:pt>
                <c:pt idx="1">
                  <c:v>41</c:v>
                </c:pt>
                <c:pt idx="2">
                  <c:v>63</c:v>
                </c:pt>
                <c:pt idx="3">
                  <c:v>125</c:v>
                </c:pt>
                <c:pt idx="4">
                  <c:v>183</c:v>
                </c:pt>
                <c:pt idx="5">
                  <c:v>180</c:v>
                </c:pt>
                <c:pt idx="6">
                  <c:v>188</c:v>
                </c:pt>
                <c:pt idx="7">
                  <c:v>193</c:v>
                </c:pt>
                <c:pt idx="8">
                  <c:v>159</c:v>
                </c:pt>
                <c:pt idx="9">
                  <c:v>135</c:v>
                </c:pt>
                <c:pt idx="10">
                  <c:v>214</c:v>
                </c:pt>
                <c:pt idx="11">
                  <c:v>203</c:v>
                </c:pt>
                <c:pt idx="12">
                  <c:v>116</c:v>
                </c:pt>
                <c:pt idx="13">
                  <c:v>4</c:v>
                </c:pt>
                <c:pt idx="14">
                  <c:v>0</c:v>
                </c:pt>
                <c:pt idx="15">
                  <c:v>0</c:v>
                </c:pt>
                <c:pt idx="16">
                  <c:v>0</c:v>
                </c:pt>
                <c:pt idx="17">
                  <c:v>0</c:v>
                </c:pt>
              </c:numCache>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280074176"/>
        <c:axId val="280074736"/>
      </c:lineChart>
      <c:catAx>
        <c:axId val="28007417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80074736"/>
        <c:crosses val="autoZero"/>
        <c:auto val="1"/>
        <c:lblAlgn val="ctr"/>
        <c:lblOffset val="100"/>
        <c:noMultiLvlLbl val="0"/>
      </c:catAx>
      <c:valAx>
        <c:axId val="2800747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80074176"/>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790" b="0" i="0" u="none" strike="noStrike" kern="1200" baseline="0">
                <a:solidFill>
                  <a:schemeClr val="dk1">
                    <a:lumMod val="65000"/>
                    <a:lumOff val="35000"/>
                  </a:schemeClr>
                </a:solidFill>
                <a:latin typeface="Calibri" panose="020F0502020204030204" pitchFamily="34" charset="0"/>
                <a:ea typeface="+mn-ea"/>
                <a:cs typeface="+mn-cs"/>
              </a:defRPr>
            </a:pPr>
            <a:endParaRPr lang="en-US"/>
          </a:p>
        </c:txPr>
      </c:dTable>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Sheet1!$A$2</c:f>
              <c:strCache>
                <c:ptCount val="1"/>
                <c:pt idx="0">
                  <c:v>Extension Office</c:v>
                </c:pt>
              </c:strCache>
            </c:strRef>
          </c:tx>
          <c:spPr>
            <a:ln w="22225" cap="rnd" cmpd="sng" algn="ctr">
              <a:solidFill>
                <a:schemeClr val="accent1">
                  <a:shade val="65000"/>
                </a:schemeClr>
              </a:solidFill>
              <a:round/>
            </a:ln>
            <a:effectLst/>
          </c:spPr>
          <c:marker>
            <c:symbol val="none"/>
          </c:marker>
          <c:cat>
            <c:strRef>
              <c:f>Sheet1!$B$1:$S$1</c:f>
              <c:strCache>
                <c:ptCount val="18"/>
                <c:pt idx="0">
                  <c:v>6-7am</c:v>
                </c:pt>
                <c:pt idx="1">
                  <c:v>7-8am</c:v>
                </c:pt>
                <c:pt idx="2">
                  <c:v>8-9am</c:v>
                </c:pt>
                <c:pt idx="3">
                  <c:v>9-10am</c:v>
                </c:pt>
                <c:pt idx="4">
                  <c:v>10-11am</c:v>
                </c:pt>
                <c:pt idx="5">
                  <c:v>11-12pm</c:v>
                </c:pt>
                <c:pt idx="6">
                  <c:v>Noon</c:v>
                </c:pt>
                <c:pt idx="7">
                  <c:v>1-2pm</c:v>
                </c:pt>
                <c:pt idx="8">
                  <c:v>2-3pm</c:v>
                </c:pt>
                <c:pt idx="9">
                  <c:v>3-4pm</c:v>
                </c:pt>
                <c:pt idx="10">
                  <c:v>4-5pm</c:v>
                </c:pt>
                <c:pt idx="11">
                  <c:v>5-6pm</c:v>
                </c:pt>
                <c:pt idx="12">
                  <c:v>6-7pm</c:v>
                </c:pt>
                <c:pt idx="13">
                  <c:v>7-8pm</c:v>
                </c:pt>
                <c:pt idx="14">
                  <c:v>8-9pm</c:v>
                </c:pt>
                <c:pt idx="15">
                  <c:v>9-10pm</c:v>
                </c:pt>
                <c:pt idx="16">
                  <c:v>10-11pm</c:v>
                </c:pt>
                <c:pt idx="17">
                  <c:v>11-12am</c:v>
                </c:pt>
              </c:strCache>
            </c:strRef>
          </c:cat>
          <c:val>
            <c:numRef>
              <c:f>Sheet1!$B$2:$S$2</c:f>
              <c:numCache>
                <c:formatCode>General</c:formatCode>
                <c:ptCount val="18"/>
                <c:pt idx="0">
                  <c:v>0</c:v>
                </c:pt>
                <c:pt idx="1">
                  <c:v>5</c:v>
                </c:pt>
                <c:pt idx="2">
                  <c:v>4</c:v>
                </c:pt>
                <c:pt idx="3">
                  <c:v>2</c:v>
                </c:pt>
                <c:pt idx="4">
                  <c:v>0</c:v>
                </c:pt>
                <c:pt idx="5">
                  <c:v>5</c:v>
                </c:pt>
                <c:pt idx="6">
                  <c:v>4</c:v>
                </c:pt>
                <c:pt idx="7">
                  <c:v>2</c:v>
                </c:pt>
                <c:pt idx="8">
                  <c:v>2</c:v>
                </c:pt>
                <c:pt idx="9">
                  <c:v>3</c:v>
                </c:pt>
                <c:pt idx="10">
                  <c:v>6</c:v>
                </c:pt>
                <c:pt idx="11">
                  <c:v>9</c:v>
                </c:pt>
                <c:pt idx="12">
                  <c:v>4</c:v>
                </c:pt>
                <c:pt idx="13">
                  <c:v>0</c:v>
                </c:pt>
                <c:pt idx="14">
                  <c:v>0</c:v>
                </c:pt>
                <c:pt idx="15">
                  <c:v>0</c:v>
                </c:pt>
                <c:pt idx="16">
                  <c:v>0</c:v>
                </c:pt>
                <c:pt idx="17">
                  <c:v>0</c:v>
                </c:pt>
              </c:numCache>
            </c:numRef>
          </c:val>
          <c:smooth val="0"/>
        </c:ser>
        <c:ser>
          <c:idx val="1"/>
          <c:order val="1"/>
          <c:tx>
            <c:strRef>
              <c:f>Sheet1!$A$3</c:f>
              <c:strCache>
                <c:ptCount val="1"/>
                <c:pt idx="0">
                  <c:v>Heritage Center</c:v>
                </c:pt>
              </c:strCache>
            </c:strRef>
          </c:tx>
          <c:spPr>
            <a:ln w="22225" cap="rnd" cmpd="sng" algn="ctr">
              <a:solidFill>
                <a:schemeClr val="accent1">
                  <a:lumMod val="50000"/>
                </a:schemeClr>
              </a:solidFill>
              <a:round/>
            </a:ln>
            <a:effectLst/>
          </c:spPr>
          <c:marker>
            <c:symbol val="none"/>
          </c:marker>
          <c:cat>
            <c:strRef>
              <c:f>Sheet1!$B$1:$S$1</c:f>
              <c:strCache>
                <c:ptCount val="18"/>
                <c:pt idx="0">
                  <c:v>6-7am</c:v>
                </c:pt>
                <c:pt idx="1">
                  <c:v>7-8am</c:v>
                </c:pt>
                <c:pt idx="2">
                  <c:v>8-9am</c:v>
                </c:pt>
                <c:pt idx="3">
                  <c:v>9-10am</c:v>
                </c:pt>
                <c:pt idx="4">
                  <c:v>10-11am</c:v>
                </c:pt>
                <c:pt idx="5">
                  <c:v>11-12pm</c:v>
                </c:pt>
                <c:pt idx="6">
                  <c:v>Noon</c:v>
                </c:pt>
                <c:pt idx="7">
                  <c:v>1-2pm</c:v>
                </c:pt>
                <c:pt idx="8">
                  <c:v>2-3pm</c:v>
                </c:pt>
                <c:pt idx="9">
                  <c:v>3-4pm</c:v>
                </c:pt>
                <c:pt idx="10">
                  <c:v>4-5pm</c:v>
                </c:pt>
                <c:pt idx="11">
                  <c:v>5-6pm</c:v>
                </c:pt>
                <c:pt idx="12">
                  <c:v>6-7pm</c:v>
                </c:pt>
                <c:pt idx="13">
                  <c:v>7-8pm</c:v>
                </c:pt>
                <c:pt idx="14">
                  <c:v>8-9pm</c:v>
                </c:pt>
                <c:pt idx="15">
                  <c:v>9-10pm</c:v>
                </c:pt>
                <c:pt idx="16">
                  <c:v>10-11pm</c:v>
                </c:pt>
                <c:pt idx="17">
                  <c:v>11-12am</c:v>
                </c:pt>
              </c:strCache>
            </c:strRef>
          </c:cat>
          <c:val>
            <c:numRef>
              <c:f>Sheet1!$B$3:$S$3</c:f>
              <c:numCache>
                <c:formatCode>#,##0</c:formatCode>
                <c:ptCount val="18"/>
                <c:pt idx="0">
                  <c:v>0</c:v>
                </c:pt>
                <c:pt idx="1">
                  <c:v>6</c:v>
                </c:pt>
                <c:pt idx="2">
                  <c:v>3</c:v>
                </c:pt>
                <c:pt idx="3">
                  <c:v>3</c:v>
                </c:pt>
                <c:pt idx="4">
                  <c:v>10</c:v>
                </c:pt>
                <c:pt idx="5">
                  <c:v>4</c:v>
                </c:pt>
                <c:pt idx="6">
                  <c:v>5</c:v>
                </c:pt>
                <c:pt idx="7">
                  <c:v>1</c:v>
                </c:pt>
                <c:pt idx="8">
                  <c:v>0</c:v>
                </c:pt>
                <c:pt idx="9">
                  <c:v>6</c:v>
                </c:pt>
                <c:pt idx="10">
                  <c:v>6</c:v>
                </c:pt>
                <c:pt idx="11">
                  <c:v>8</c:v>
                </c:pt>
                <c:pt idx="12">
                  <c:v>9</c:v>
                </c:pt>
                <c:pt idx="13">
                  <c:v>0</c:v>
                </c:pt>
                <c:pt idx="14">
                  <c:v>0</c:v>
                </c:pt>
                <c:pt idx="15">
                  <c:v>0</c:v>
                </c:pt>
                <c:pt idx="16">
                  <c:v>0</c:v>
                </c:pt>
                <c:pt idx="17">
                  <c:v>0</c:v>
                </c:pt>
              </c:numCache>
            </c:numRef>
          </c:val>
          <c:smooth val="0"/>
        </c:ser>
        <c:ser>
          <c:idx val="2"/>
          <c:order val="2"/>
          <c:tx>
            <c:strRef>
              <c:f>Sheet1!$A$4</c:f>
              <c:strCache>
                <c:ptCount val="1"/>
                <c:pt idx="0">
                  <c:v>Courthouse</c:v>
                </c:pt>
              </c:strCache>
            </c:strRef>
          </c:tx>
          <c:spPr>
            <a:ln w="22225" cap="rnd" cmpd="sng" algn="ctr">
              <a:solidFill>
                <a:schemeClr val="accent1">
                  <a:tint val="65000"/>
                </a:schemeClr>
              </a:solidFill>
              <a:round/>
            </a:ln>
            <a:effectLst/>
          </c:spPr>
          <c:marker>
            <c:symbol val="none"/>
          </c:marker>
          <c:cat>
            <c:strRef>
              <c:f>Sheet1!$B$1:$S$1</c:f>
              <c:strCache>
                <c:ptCount val="18"/>
                <c:pt idx="0">
                  <c:v>6-7am</c:v>
                </c:pt>
                <c:pt idx="1">
                  <c:v>7-8am</c:v>
                </c:pt>
                <c:pt idx="2">
                  <c:v>8-9am</c:v>
                </c:pt>
                <c:pt idx="3">
                  <c:v>9-10am</c:v>
                </c:pt>
                <c:pt idx="4">
                  <c:v>10-11am</c:v>
                </c:pt>
                <c:pt idx="5">
                  <c:v>11-12pm</c:v>
                </c:pt>
                <c:pt idx="6">
                  <c:v>Noon</c:v>
                </c:pt>
                <c:pt idx="7">
                  <c:v>1-2pm</c:v>
                </c:pt>
                <c:pt idx="8">
                  <c:v>2-3pm</c:v>
                </c:pt>
                <c:pt idx="9">
                  <c:v>3-4pm</c:v>
                </c:pt>
                <c:pt idx="10">
                  <c:v>4-5pm</c:v>
                </c:pt>
                <c:pt idx="11">
                  <c:v>5-6pm</c:v>
                </c:pt>
                <c:pt idx="12">
                  <c:v>6-7pm</c:v>
                </c:pt>
                <c:pt idx="13">
                  <c:v>7-8pm</c:v>
                </c:pt>
                <c:pt idx="14">
                  <c:v>8-9pm</c:v>
                </c:pt>
                <c:pt idx="15">
                  <c:v>9-10pm</c:v>
                </c:pt>
                <c:pt idx="16">
                  <c:v>10-11pm</c:v>
                </c:pt>
                <c:pt idx="17">
                  <c:v>11-12am</c:v>
                </c:pt>
              </c:strCache>
            </c:strRef>
          </c:cat>
          <c:val>
            <c:numRef>
              <c:f>Sheet1!$B$4:$S$4</c:f>
              <c:numCache>
                <c:formatCode>#,##0</c:formatCode>
                <c:ptCount val="18"/>
                <c:pt idx="0">
                  <c:v>0</c:v>
                </c:pt>
                <c:pt idx="1">
                  <c:v>8</c:v>
                </c:pt>
                <c:pt idx="2">
                  <c:v>20</c:v>
                </c:pt>
                <c:pt idx="3">
                  <c:v>14</c:v>
                </c:pt>
                <c:pt idx="4">
                  <c:v>19</c:v>
                </c:pt>
                <c:pt idx="5">
                  <c:v>20</c:v>
                </c:pt>
                <c:pt idx="6">
                  <c:v>22</c:v>
                </c:pt>
                <c:pt idx="7">
                  <c:v>23</c:v>
                </c:pt>
                <c:pt idx="8">
                  <c:v>12</c:v>
                </c:pt>
                <c:pt idx="9">
                  <c:v>24</c:v>
                </c:pt>
                <c:pt idx="10">
                  <c:v>34</c:v>
                </c:pt>
                <c:pt idx="11">
                  <c:v>29</c:v>
                </c:pt>
                <c:pt idx="12">
                  <c:v>30</c:v>
                </c:pt>
                <c:pt idx="13">
                  <c:v>0</c:v>
                </c:pt>
                <c:pt idx="14">
                  <c:v>0</c:v>
                </c:pt>
                <c:pt idx="15">
                  <c:v>0</c:v>
                </c:pt>
                <c:pt idx="16">
                  <c:v>0</c:v>
                </c:pt>
                <c:pt idx="17">
                  <c:v>0</c:v>
                </c:pt>
              </c:numCache>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280078656"/>
        <c:axId val="280079216"/>
      </c:lineChart>
      <c:catAx>
        <c:axId val="28007865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80079216"/>
        <c:crosses val="autoZero"/>
        <c:auto val="1"/>
        <c:lblAlgn val="ctr"/>
        <c:lblOffset val="100"/>
        <c:noMultiLvlLbl val="0"/>
      </c:catAx>
      <c:valAx>
        <c:axId val="2800792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80078656"/>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790" b="0" i="0" u="none" strike="noStrike" kern="1200" baseline="0">
                <a:solidFill>
                  <a:schemeClr val="dk1">
                    <a:lumMod val="65000"/>
                    <a:lumOff val="35000"/>
                  </a:schemeClr>
                </a:solidFill>
                <a:latin typeface="Calibri" panose="020F0502020204030204" pitchFamily="34" charset="0"/>
                <a:ea typeface="+mn-ea"/>
                <a:cs typeface="+mn-cs"/>
              </a:defRPr>
            </a:pPr>
            <a:endParaRPr lang="en-US"/>
          </a:p>
        </c:txPr>
      </c:dTable>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38372" cy="46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t" anchorCtr="0" compatLnSpc="1">
            <a:prstTxWarp prst="textNoShape">
              <a:avLst/>
            </a:prstTxWarp>
          </a:bodyPr>
          <a:lstStyle>
            <a:lvl1pPr defTabSz="929627" eaLnBrk="1" hangingPunct="1">
              <a:defRPr sz="1200">
                <a:effectLst/>
              </a:defRPr>
            </a:lvl1pPr>
          </a:lstStyle>
          <a:p>
            <a:pPr>
              <a:defRPr/>
            </a:pPr>
            <a:endParaRPr lang="en-US"/>
          </a:p>
        </p:txBody>
      </p:sp>
      <p:sp>
        <p:nvSpPr>
          <p:cNvPr id="5123" name="Rectangle 3"/>
          <p:cNvSpPr>
            <a:spLocks noGrp="1" noChangeArrowheads="1"/>
          </p:cNvSpPr>
          <p:nvPr>
            <p:ph type="dt" sz="quarter" idx="1"/>
          </p:nvPr>
        </p:nvSpPr>
        <p:spPr bwMode="auto">
          <a:xfrm>
            <a:off x="3972030" y="0"/>
            <a:ext cx="3038371" cy="46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t" anchorCtr="0" compatLnSpc="1">
            <a:prstTxWarp prst="textNoShape">
              <a:avLst/>
            </a:prstTxWarp>
          </a:bodyPr>
          <a:lstStyle>
            <a:lvl1pPr algn="r" defTabSz="929627" eaLnBrk="1" hangingPunct="1">
              <a:defRPr sz="1200">
                <a:effectLst/>
              </a:defRPr>
            </a:lvl1pPr>
          </a:lstStyle>
          <a:p>
            <a:pPr>
              <a:defRPr/>
            </a:pPr>
            <a:endParaRPr lang="en-US"/>
          </a:p>
        </p:txBody>
      </p:sp>
      <p:sp>
        <p:nvSpPr>
          <p:cNvPr id="5124" name="Rectangle 4"/>
          <p:cNvSpPr>
            <a:spLocks noGrp="1" noChangeArrowheads="1"/>
          </p:cNvSpPr>
          <p:nvPr>
            <p:ph type="ftr" sz="quarter" idx="2"/>
          </p:nvPr>
        </p:nvSpPr>
        <p:spPr bwMode="auto">
          <a:xfrm>
            <a:off x="1" y="8773325"/>
            <a:ext cx="3038372" cy="46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b" anchorCtr="0" compatLnSpc="1">
            <a:prstTxWarp prst="textNoShape">
              <a:avLst/>
            </a:prstTxWarp>
          </a:bodyPr>
          <a:lstStyle>
            <a:lvl1pPr defTabSz="929627" eaLnBrk="1" hangingPunct="1">
              <a:defRPr sz="1200">
                <a:effectLst/>
              </a:defRPr>
            </a:lvl1pPr>
          </a:lstStyle>
          <a:p>
            <a:pPr>
              <a:defRPr/>
            </a:pPr>
            <a:r>
              <a:rPr lang="en-US" smtClean="0"/>
              <a:t>ERIC - Electronic Registration Information Center</a:t>
            </a:r>
            <a:endParaRPr lang="en-US"/>
          </a:p>
        </p:txBody>
      </p:sp>
      <p:sp>
        <p:nvSpPr>
          <p:cNvPr id="5125" name="Rectangle 5"/>
          <p:cNvSpPr>
            <a:spLocks noGrp="1" noChangeArrowheads="1"/>
          </p:cNvSpPr>
          <p:nvPr>
            <p:ph type="sldNum" sz="quarter" idx="3"/>
          </p:nvPr>
        </p:nvSpPr>
        <p:spPr bwMode="auto">
          <a:xfrm>
            <a:off x="3972030" y="8773325"/>
            <a:ext cx="3038371" cy="46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b" anchorCtr="0" compatLnSpc="1">
            <a:prstTxWarp prst="textNoShape">
              <a:avLst/>
            </a:prstTxWarp>
          </a:bodyPr>
          <a:lstStyle>
            <a:lvl1pPr algn="r" defTabSz="929627" eaLnBrk="1" hangingPunct="1">
              <a:defRPr sz="1200">
                <a:effectLst/>
              </a:defRPr>
            </a:lvl1pPr>
          </a:lstStyle>
          <a:p>
            <a:pPr>
              <a:defRPr/>
            </a:pPr>
            <a:fld id="{E5032050-4C5A-4923-9187-7944E8E48FD1}" type="slidenum">
              <a:rPr lang="en-US" altLang="en-US"/>
              <a:pPr>
                <a:defRPr/>
              </a:pPr>
              <a:t>‹#›</a:t>
            </a:fld>
            <a:endParaRPr lang="en-US" altLang="en-US"/>
          </a:p>
        </p:txBody>
      </p:sp>
    </p:spTree>
    <p:extLst>
      <p:ext uri="{BB962C8B-B14F-4D97-AF65-F5344CB8AC3E}">
        <p14:creationId xmlns:p14="http://schemas.microsoft.com/office/powerpoint/2010/main" val="33047980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1" y="0"/>
            <a:ext cx="3038372" cy="46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t" anchorCtr="0" compatLnSpc="1">
            <a:prstTxWarp prst="textNoShape">
              <a:avLst/>
            </a:prstTxWarp>
          </a:bodyPr>
          <a:lstStyle>
            <a:lvl1pPr defTabSz="929627" eaLnBrk="1" hangingPunct="1">
              <a:defRPr sz="1200">
                <a:effectLst/>
              </a:defRPr>
            </a:lvl1pPr>
          </a:lstStyle>
          <a:p>
            <a:pPr>
              <a:defRPr/>
            </a:pPr>
            <a:endParaRPr lang="en-US"/>
          </a:p>
        </p:txBody>
      </p:sp>
      <p:sp>
        <p:nvSpPr>
          <p:cNvPr id="9219" name="Rectangle 1027"/>
          <p:cNvSpPr>
            <a:spLocks noGrp="1" noChangeArrowheads="1"/>
          </p:cNvSpPr>
          <p:nvPr>
            <p:ph type="dt" idx="1"/>
          </p:nvPr>
        </p:nvSpPr>
        <p:spPr bwMode="auto">
          <a:xfrm>
            <a:off x="3972030" y="0"/>
            <a:ext cx="3038371" cy="46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t" anchorCtr="0" compatLnSpc="1">
            <a:prstTxWarp prst="textNoShape">
              <a:avLst/>
            </a:prstTxWarp>
          </a:bodyPr>
          <a:lstStyle>
            <a:lvl1pPr algn="r" defTabSz="929627" eaLnBrk="1" hangingPunct="1">
              <a:defRPr sz="1200">
                <a:effectLst/>
              </a:defRPr>
            </a:lvl1pPr>
          </a:lstStyle>
          <a:p>
            <a:pPr>
              <a:defRPr/>
            </a:pPr>
            <a:endParaRPr lang="en-US"/>
          </a:p>
        </p:txBody>
      </p:sp>
      <p:sp>
        <p:nvSpPr>
          <p:cNvPr id="2052" name="Rectangle 1028"/>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35252" y="4387451"/>
            <a:ext cx="5139898" cy="415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1030"/>
          <p:cNvSpPr>
            <a:spLocks noGrp="1" noChangeArrowheads="1"/>
          </p:cNvSpPr>
          <p:nvPr>
            <p:ph type="ftr" sz="quarter" idx="4"/>
          </p:nvPr>
        </p:nvSpPr>
        <p:spPr bwMode="auto">
          <a:xfrm>
            <a:off x="1" y="8773325"/>
            <a:ext cx="3038372" cy="46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b" anchorCtr="0" compatLnSpc="1">
            <a:prstTxWarp prst="textNoShape">
              <a:avLst/>
            </a:prstTxWarp>
          </a:bodyPr>
          <a:lstStyle>
            <a:lvl1pPr defTabSz="929627" eaLnBrk="1" hangingPunct="1">
              <a:defRPr sz="1200">
                <a:effectLst/>
              </a:defRPr>
            </a:lvl1pPr>
          </a:lstStyle>
          <a:p>
            <a:pPr>
              <a:defRPr/>
            </a:pPr>
            <a:r>
              <a:rPr lang="en-US" smtClean="0"/>
              <a:t>ERIC - Electronic Registration Information Center</a:t>
            </a:r>
            <a:endParaRPr lang="en-US"/>
          </a:p>
        </p:txBody>
      </p:sp>
      <p:sp>
        <p:nvSpPr>
          <p:cNvPr id="9223" name="Rectangle 1031"/>
          <p:cNvSpPr>
            <a:spLocks noGrp="1" noChangeArrowheads="1"/>
          </p:cNvSpPr>
          <p:nvPr>
            <p:ph type="sldNum" sz="quarter" idx="5"/>
          </p:nvPr>
        </p:nvSpPr>
        <p:spPr bwMode="auto">
          <a:xfrm>
            <a:off x="3972030" y="8773325"/>
            <a:ext cx="3038371" cy="46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b" anchorCtr="0" compatLnSpc="1">
            <a:prstTxWarp prst="textNoShape">
              <a:avLst/>
            </a:prstTxWarp>
          </a:bodyPr>
          <a:lstStyle>
            <a:lvl1pPr algn="r" defTabSz="929627" eaLnBrk="1" hangingPunct="1">
              <a:defRPr sz="1200">
                <a:effectLst/>
              </a:defRPr>
            </a:lvl1pPr>
          </a:lstStyle>
          <a:p>
            <a:pPr>
              <a:defRPr/>
            </a:pPr>
            <a:fld id="{89C70FB7-DEB5-47CF-A73C-E46FD0395D0E}" type="slidenum">
              <a:rPr lang="en-US" altLang="en-US"/>
              <a:pPr>
                <a:defRPr/>
              </a:pPr>
              <a:t>‹#›</a:t>
            </a:fld>
            <a:endParaRPr lang="en-US" altLang="en-US"/>
          </a:p>
        </p:txBody>
      </p:sp>
    </p:spTree>
    <p:extLst>
      <p:ext uri="{BB962C8B-B14F-4D97-AF65-F5344CB8AC3E}">
        <p14:creationId xmlns:p14="http://schemas.microsoft.com/office/powerpoint/2010/main" val="390528163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31"/>
          <p:cNvSpPr>
            <a:spLocks noGrp="1" noChangeArrowheads="1"/>
          </p:cNvSpPr>
          <p:nvPr>
            <p:ph type="sldNum" sz="quarter" idx="5"/>
          </p:nvPr>
        </p:nvSpPr>
        <p:spPr>
          <a:noFill/>
        </p:spPr>
        <p:txBody>
          <a:bodyPr/>
          <a:lstStyle>
            <a:lvl1pPr defTabSz="928688">
              <a:spcBef>
                <a:spcPct val="30000"/>
              </a:spcBef>
              <a:defRPr sz="1200">
                <a:solidFill>
                  <a:schemeClr val="tx1"/>
                </a:solidFill>
                <a:latin typeface="Times New Roman" panose="02020603050405020304" pitchFamily="18" charset="0"/>
              </a:defRPr>
            </a:lvl1pPr>
            <a:lvl2pPr marL="739775" indent="-284163" defTabSz="928688">
              <a:spcBef>
                <a:spcPct val="30000"/>
              </a:spcBef>
              <a:defRPr sz="1200">
                <a:solidFill>
                  <a:schemeClr val="tx1"/>
                </a:solidFill>
                <a:latin typeface="Times New Roman" panose="02020603050405020304" pitchFamily="18" charset="0"/>
              </a:defRPr>
            </a:lvl2pPr>
            <a:lvl3pPr marL="1139825" indent="-227013" defTabSz="928688">
              <a:spcBef>
                <a:spcPct val="30000"/>
              </a:spcBef>
              <a:defRPr sz="1200">
                <a:solidFill>
                  <a:schemeClr val="tx1"/>
                </a:solidFill>
                <a:latin typeface="Times New Roman" panose="02020603050405020304" pitchFamily="18" charset="0"/>
              </a:defRPr>
            </a:lvl3pPr>
            <a:lvl4pPr marL="1595438" indent="-227013" defTabSz="928688">
              <a:spcBef>
                <a:spcPct val="30000"/>
              </a:spcBef>
              <a:defRPr sz="1200">
                <a:solidFill>
                  <a:schemeClr val="tx1"/>
                </a:solidFill>
                <a:latin typeface="Times New Roman" panose="02020603050405020304" pitchFamily="18" charset="0"/>
              </a:defRPr>
            </a:lvl4pPr>
            <a:lvl5pPr marL="2051050" indent="-227013" defTabSz="928688">
              <a:spcBef>
                <a:spcPct val="30000"/>
              </a:spcBef>
              <a:defRPr sz="1200">
                <a:solidFill>
                  <a:schemeClr val="tx1"/>
                </a:solidFill>
                <a:latin typeface="Times New Roman" panose="02020603050405020304" pitchFamily="18" charset="0"/>
              </a:defRPr>
            </a:lvl5pPr>
            <a:lvl6pPr marL="2508250" indent="-227013"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65450" indent="-227013"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2650" indent="-227013"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79850" indent="-227013"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62CDD3-F6F0-4E52-883F-ED6EE88C374E}" type="slidenum">
              <a:rPr lang="en-US" altLang="en-US" smtClean="0"/>
              <a:pPr>
                <a:spcBef>
                  <a:spcPct val="0"/>
                </a:spcBef>
              </a:pPr>
              <a:t>1</a:t>
            </a:fld>
            <a:endParaRPr lang="en-US" alt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latin typeface="Tahoma" panose="020B0604030504040204" pitchFamily="34" charset="0"/>
            </a:endParaRPr>
          </a:p>
        </p:txBody>
      </p:sp>
      <p:sp>
        <p:nvSpPr>
          <p:cNvPr id="2" name="Footer Placeholder 1"/>
          <p:cNvSpPr>
            <a:spLocks noGrp="1"/>
          </p:cNvSpPr>
          <p:nvPr>
            <p:ph type="ftr" sz="quarter" idx="10"/>
          </p:nvPr>
        </p:nvSpPr>
        <p:spPr/>
        <p:txBody>
          <a:bodyPr/>
          <a:lstStyle/>
          <a:p>
            <a:pPr>
              <a:defRPr/>
            </a:pPr>
            <a:r>
              <a:rPr lang="en-US" smtClean="0"/>
              <a:t>ERIC - Electronic Registration Information Center</a:t>
            </a:r>
            <a:endParaRPr lang="en-US"/>
          </a:p>
        </p:txBody>
      </p:sp>
    </p:spTree>
    <p:extLst>
      <p:ext uri="{BB962C8B-B14F-4D97-AF65-F5344CB8AC3E}">
        <p14:creationId xmlns:p14="http://schemas.microsoft.com/office/powerpoint/2010/main" val="381442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ERIC - Electronic Registration Information Center</a:t>
            </a:r>
            <a:endParaRPr lang="en-US"/>
          </a:p>
        </p:txBody>
      </p:sp>
      <p:sp>
        <p:nvSpPr>
          <p:cNvPr id="5" name="Slide Number Placeholder 4"/>
          <p:cNvSpPr>
            <a:spLocks noGrp="1"/>
          </p:cNvSpPr>
          <p:nvPr>
            <p:ph type="sldNum" sz="quarter" idx="11"/>
          </p:nvPr>
        </p:nvSpPr>
        <p:spPr/>
        <p:txBody>
          <a:bodyPr/>
          <a:lstStyle/>
          <a:p>
            <a:pPr>
              <a:defRPr/>
            </a:pPr>
            <a:fld id="{89C70FB7-DEB5-47CF-A73C-E46FD0395D0E}" type="slidenum">
              <a:rPr lang="en-US" altLang="en-US" smtClean="0"/>
              <a:pPr>
                <a:defRPr/>
              </a:pPr>
              <a:t>2</a:t>
            </a:fld>
            <a:endParaRPr lang="en-US" altLang="en-US"/>
          </a:p>
        </p:txBody>
      </p:sp>
    </p:spTree>
    <p:extLst>
      <p:ext uri="{BB962C8B-B14F-4D97-AF65-F5344CB8AC3E}">
        <p14:creationId xmlns:p14="http://schemas.microsoft.com/office/powerpoint/2010/main" val="3614439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ERIC - Electronic Registration Information Center</a:t>
            </a:r>
            <a:endParaRPr lang="en-US"/>
          </a:p>
        </p:txBody>
      </p:sp>
      <p:sp>
        <p:nvSpPr>
          <p:cNvPr id="5" name="Slide Number Placeholder 4"/>
          <p:cNvSpPr>
            <a:spLocks noGrp="1"/>
          </p:cNvSpPr>
          <p:nvPr>
            <p:ph type="sldNum" sz="quarter" idx="11"/>
          </p:nvPr>
        </p:nvSpPr>
        <p:spPr/>
        <p:txBody>
          <a:bodyPr/>
          <a:lstStyle/>
          <a:p>
            <a:pPr>
              <a:defRPr/>
            </a:pPr>
            <a:fld id="{89C70FB7-DEB5-47CF-A73C-E46FD0395D0E}" type="slidenum">
              <a:rPr lang="en-US" altLang="en-US" smtClean="0"/>
              <a:pPr>
                <a:defRPr/>
              </a:pPr>
              <a:t>3</a:t>
            </a:fld>
            <a:endParaRPr lang="en-US" altLang="en-US"/>
          </a:p>
        </p:txBody>
      </p:sp>
    </p:spTree>
    <p:extLst>
      <p:ext uri="{BB962C8B-B14F-4D97-AF65-F5344CB8AC3E}">
        <p14:creationId xmlns:p14="http://schemas.microsoft.com/office/powerpoint/2010/main" val="3360702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ERIC - Electronic Registration Information Center</a:t>
            </a:r>
            <a:endParaRPr lang="en-US"/>
          </a:p>
        </p:txBody>
      </p:sp>
      <p:sp>
        <p:nvSpPr>
          <p:cNvPr id="5" name="Slide Number Placeholder 4"/>
          <p:cNvSpPr>
            <a:spLocks noGrp="1"/>
          </p:cNvSpPr>
          <p:nvPr>
            <p:ph type="sldNum" sz="quarter" idx="11"/>
          </p:nvPr>
        </p:nvSpPr>
        <p:spPr/>
        <p:txBody>
          <a:bodyPr/>
          <a:lstStyle/>
          <a:p>
            <a:pPr>
              <a:defRPr/>
            </a:pPr>
            <a:fld id="{89C70FB7-DEB5-47CF-A73C-E46FD0395D0E}" type="slidenum">
              <a:rPr lang="en-US" altLang="en-US" smtClean="0"/>
              <a:pPr>
                <a:defRPr/>
              </a:pPr>
              <a:t>25</a:t>
            </a:fld>
            <a:endParaRPr lang="en-US" altLang="en-US"/>
          </a:p>
        </p:txBody>
      </p:sp>
    </p:spTree>
    <p:extLst>
      <p:ext uri="{BB962C8B-B14F-4D97-AF65-F5344CB8AC3E}">
        <p14:creationId xmlns:p14="http://schemas.microsoft.com/office/powerpoint/2010/main" val="141028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p:spPr>
        <p:txBody>
          <a:bodyPr/>
          <a:lstStyle>
            <a:lvl1pPr defTabSz="925513">
              <a:spcBef>
                <a:spcPct val="30000"/>
              </a:spcBef>
              <a:defRPr sz="1200">
                <a:solidFill>
                  <a:schemeClr val="tx1"/>
                </a:solidFill>
                <a:latin typeface="Times New Roman" panose="02020603050405020304" pitchFamily="18" charset="0"/>
              </a:defRPr>
            </a:lvl1pPr>
            <a:lvl2pPr marL="736600" indent="-282575" defTabSz="925513">
              <a:spcBef>
                <a:spcPct val="30000"/>
              </a:spcBef>
              <a:defRPr sz="1200">
                <a:solidFill>
                  <a:schemeClr val="tx1"/>
                </a:solidFill>
                <a:latin typeface="Times New Roman" panose="02020603050405020304" pitchFamily="18" charset="0"/>
              </a:defRPr>
            </a:lvl2pPr>
            <a:lvl3pPr marL="1136650" indent="-225425" defTabSz="925513">
              <a:spcBef>
                <a:spcPct val="30000"/>
              </a:spcBef>
              <a:defRPr sz="1200">
                <a:solidFill>
                  <a:schemeClr val="tx1"/>
                </a:solidFill>
                <a:latin typeface="Times New Roman" panose="02020603050405020304" pitchFamily="18" charset="0"/>
              </a:defRPr>
            </a:lvl3pPr>
            <a:lvl4pPr marL="1590675" indent="-225425" defTabSz="925513">
              <a:spcBef>
                <a:spcPct val="30000"/>
              </a:spcBef>
              <a:defRPr sz="1200">
                <a:solidFill>
                  <a:schemeClr val="tx1"/>
                </a:solidFill>
                <a:latin typeface="Times New Roman" panose="02020603050405020304" pitchFamily="18" charset="0"/>
              </a:defRPr>
            </a:lvl4pPr>
            <a:lvl5pPr marL="2044700" indent="-225425" defTabSz="925513">
              <a:spcBef>
                <a:spcPct val="30000"/>
              </a:spcBef>
              <a:defRPr sz="1200">
                <a:solidFill>
                  <a:schemeClr val="tx1"/>
                </a:solidFill>
                <a:latin typeface="Times New Roman" panose="02020603050405020304" pitchFamily="18" charset="0"/>
              </a:defRPr>
            </a:lvl5pPr>
            <a:lvl6pPr marL="2501900" indent="-225425"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59100" indent="-225425"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16300" indent="-225425"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73500" indent="-225425"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CB0E03-68FC-437E-9355-58E5AA54FC7B}" type="slidenum">
              <a:rPr lang="en-US" altLang="en-US" smtClean="0"/>
              <a:pPr>
                <a:spcBef>
                  <a:spcPct val="0"/>
                </a:spcBef>
              </a:pPr>
              <a:t>26</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smtClean="0">
              <a:latin typeface="Tahoma" panose="020B0604030504040204" pitchFamily="34" charset="0"/>
            </a:endParaRPr>
          </a:p>
        </p:txBody>
      </p:sp>
    </p:spTree>
    <p:extLst>
      <p:ext uri="{BB962C8B-B14F-4D97-AF65-F5344CB8AC3E}">
        <p14:creationId xmlns:p14="http://schemas.microsoft.com/office/powerpoint/2010/main" val="698425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solidFill>
            <a:schemeClr val="accent1">
              <a:lumMod val="50000"/>
            </a:schemeClr>
          </a:solid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48F4F0-EDFD-4ECE-8338-A461F7DDFDF3}" type="slidenum">
              <a:rPr lang="en-US" altLang="en-US"/>
              <a:pPr>
                <a:defRPr/>
              </a:pPr>
              <a:t>‹#›</a:t>
            </a:fld>
            <a:endParaRPr lang="en-US" altLang="en-US"/>
          </a:p>
        </p:txBody>
      </p:sp>
    </p:spTree>
    <p:extLst>
      <p:ext uri="{BB962C8B-B14F-4D97-AF65-F5344CB8AC3E}">
        <p14:creationId xmlns:p14="http://schemas.microsoft.com/office/powerpoint/2010/main" val="3338682771"/>
      </p:ext>
    </p:extLst>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83A1E8-2838-4D7B-9F31-0E678B72EC91}" type="slidenum">
              <a:rPr lang="en-US" altLang="en-US"/>
              <a:pPr>
                <a:defRPr/>
              </a:pPr>
              <a:t>‹#›</a:t>
            </a:fld>
            <a:endParaRPr lang="en-US" altLang="en-US"/>
          </a:p>
        </p:txBody>
      </p:sp>
    </p:spTree>
    <p:extLst>
      <p:ext uri="{BB962C8B-B14F-4D97-AF65-F5344CB8AC3E}">
        <p14:creationId xmlns:p14="http://schemas.microsoft.com/office/powerpoint/2010/main" val="4039157410"/>
      </p:ext>
    </p:extLst>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6675" y="230188"/>
            <a:ext cx="2051050" cy="5964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3525" y="230188"/>
            <a:ext cx="6000750" cy="5964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4E3BCF-3B94-4363-BB4F-55356DE7CCC0}" type="slidenum">
              <a:rPr lang="en-US" altLang="en-US"/>
              <a:pPr>
                <a:defRPr/>
              </a:pPr>
              <a:t>‹#›</a:t>
            </a:fld>
            <a:endParaRPr lang="en-US" altLang="en-US"/>
          </a:p>
        </p:txBody>
      </p:sp>
    </p:spTree>
    <p:extLst>
      <p:ext uri="{BB962C8B-B14F-4D97-AF65-F5344CB8AC3E}">
        <p14:creationId xmlns:p14="http://schemas.microsoft.com/office/powerpoint/2010/main" val="2961936561"/>
      </p:ext>
    </p:extLst>
  </p:cSld>
  <p:clrMapOvr>
    <a:masterClrMapping/>
  </p:clrMapOvr>
  <p:transition>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9654F-0885-4E83-B3E8-AD45CF15A6D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435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9654F-0885-4E83-B3E8-AD45CF15A6D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182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9654F-0885-4E83-B3E8-AD45CF15A6D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266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9654F-0885-4E83-B3E8-AD45CF15A6D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8947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59654F-0885-4E83-B3E8-AD45CF15A6D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305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59654F-0885-4E83-B3E8-AD45CF15A6D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679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59654F-0885-4E83-B3E8-AD45CF15A6D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987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9654F-0885-4E83-B3E8-AD45CF15A6D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89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EAB85-1E62-46D3-BF19-65C2E05E3CDA}" type="slidenum">
              <a:rPr lang="en-US" altLang="en-US"/>
              <a:pPr>
                <a:defRPr/>
              </a:pPr>
              <a:t>‹#›</a:t>
            </a:fld>
            <a:endParaRPr lang="en-US" altLang="en-US"/>
          </a:p>
        </p:txBody>
      </p:sp>
    </p:spTree>
    <p:extLst>
      <p:ext uri="{BB962C8B-B14F-4D97-AF65-F5344CB8AC3E}">
        <p14:creationId xmlns:p14="http://schemas.microsoft.com/office/powerpoint/2010/main" val="2509109947"/>
      </p:ext>
    </p:extLst>
  </p:cSld>
  <p:clrMapOvr>
    <a:masterClrMapping/>
  </p:clrMapOvr>
  <p:transition>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9654F-0885-4E83-B3E8-AD45CF15A6D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791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9654F-0885-4E83-B3E8-AD45CF15A6D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755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9654F-0885-4E83-B3E8-AD45CF15A6D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83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B5DAE8-D9DE-4CE7-9C87-DE43D4DF5075}" type="slidenum">
              <a:rPr lang="en-US" altLang="en-US"/>
              <a:pPr>
                <a:defRPr/>
              </a:pPr>
              <a:t>‹#›</a:t>
            </a:fld>
            <a:endParaRPr lang="en-US" altLang="en-US"/>
          </a:p>
        </p:txBody>
      </p:sp>
    </p:spTree>
    <p:extLst>
      <p:ext uri="{BB962C8B-B14F-4D97-AF65-F5344CB8AC3E}">
        <p14:creationId xmlns:p14="http://schemas.microsoft.com/office/powerpoint/2010/main" val="3338198182"/>
      </p:ext>
    </p:extLst>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5325" y="2057400"/>
            <a:ext cx="3810000"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2057400"/>
            <a:ext cx="3810000"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2D53F1-C406-47F0-BB46-EFFFC49B680F}" type="slidenum">
              <a:rPr lang="en-US" altLang="en-US"/>
              <a:pPr>
                <a:defRPr/>
              </a:pPr>
              <a:t>‹#›</a:t>
            </a:fld>
            <a:endParaRPr lang="en-US" altLang="en-US"/>
          </a:p>
        </p:txBody>
      </p:sp>
    </p:spTree>
    <p:extLst>
      <p:ext uri="{BB962C8B-B14F-4D97-AF65-F5344CB8AC3E}">
        <p14:creationId xmlns:p14="http://schemas.microsoft.com/office/powerpoint/2010/main" val="3828122686"/>
      </p:ext>
    </p:extLst>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CA9F190-AF6B-46F6-A3E0-1890263782C5}" type="slidenum">
              <a:rPr lang="en-US" altLang="en-US"/>
              <a:pPr>
                <a:defRPr/>
              </a:pPr>
              <a:t>‹#›</a:t>
            </a:fld>
            <a:endParaRPr lang="en-US" altLang="en-US"/>
          </a:p>
        </p:txBody>
      </p:sp>
    </p:spTree>
    <p:extLst>
      <p:ext uri="{BB962C8B-B14F-4D97-AF65-F5344CB8AC3E}">
        <p14:creationId xmlns:p14="http://schemas.microsoft.com/office/powerpoint/2010/main" val="539591055"/>
      </p:ext>
    </p:extLst>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384BC47-5475-47D3-88DA-6C02367DE580}" type="slidenum">
              <a:rPr lang="en-US" altLang="en-US"/>
              <a:pPr>
                <a:defRPr/>
              </a:pPr>
              <a:t>‹#›</a:t>
            </a:fld>
            <a:endParaRPr lang="en-US" altLang="en-US"/>
          </a:p>
        </p:txBody>
      </p:sp>
    </p:spTree>
    <p:extLst>
      <p:ext uri="{BB962C8B-B14F-4D97-AF65-F5344CB8AC3E}">
        <p14:creationId xmlns:p14="http://schemas.microsoft.com/office/powerpoint/2010/main" val="3954235664"/>
      </p:ext>
    </p:extLst>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5FF8840-A2D3-4234-99D1-A5B66F168C73}" type="slidenum">
              <a:rPr lang="en-US" altLang="en-US"/>
              <a:pPr>
                <a:defRPr/>
              </a:pPr>
              <a:t>‹#›</a:t>
            </a:fld>
            <a:endParaRPr lang="en-US" altLang="en-US"/>
          </a:p>
        </p:txBody>
      </p:sp>
    </p:spTree>
    <p:extLst>
      <p:ext uri="{BB962C8B-B14F-4D97-AF65-F5344CB8AC3E}">
        <p14:creationId xmlns:p14="http://schemas.microsoft.com/office/powerpoint/2010/main" val="3845984639"/>
      </p:ext>
    </p:extLst>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CA17C8-03F6-4490-9DAB-F058D784E7AA}" type="slidenum">
              <a:rPr lang="en-US" altLang="en-US"/>
              <a:pPr>
                <a:defRPr/>
              </a:pPr>
              <a:t>‹#›</a:t>
            </a:fld>
            <a:endParaRPr lang="en-US" altLang="en-US"/>
          </a:p>
        </p:txBody>
      </p:sp>
    </p:spTree>
    <p:extLst>
      <p:ext uri="{BB962C8B-B14F-4D97-AF65-F5344CB8AC3E}">
        <p14:creationId xmlns:p14="http://schemas.microsoft.com/office/powerpoint/2010/main" val="2062997788"/>
      </p:ext>
    </p:extLst>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713D42-1AA8-4CDD-8151-42C70EB147BB}" type="slidenum">
              <a:rPr lang="en-US" altLang="en-US"/>
              <a:pPr>
                <a:defRPr/>
              </a:pPr>
              <a:t>‹#›</a:t>
            </a:fld>
            <a:endParaRPr lang="en-US" altLang="en-US"/>
          </a:p>
        </p:txBody>
      </p:sp>
    </p:spTree>
    <p:extLst>
      <p:ext uri="{BB962C8B-B14F-4D97-AF65-F5344CB8AC3E}">
        <p14:creationId xmlns:p14="http://schemas.microsoft.com/office/powerpoint/2010/main" val="463523273"/>
      </p:ext>
    </p:extLst>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D:\Profiles\ds754\Local%20Settings\Temporary%20Internet%20Files\OLK21\image001.pn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D:\Profiles\ds754\Local Settings\Temporary Internet Files\OLK21\image001.png"/>
          <p:cNvPicPr>
            <a:picLocks noChangeAspect="1" noChangeArrowheads="1"/>
          </p:cNvPicPr>
          <p:nvPr userDrawn="1"/>
        </p:nvPicPr>
        <p:blipFill>
          <a:blip r:embed="rId13" r:link="rId14">
            <a:lum bright="70000" contrast="-70000"/>
            <a:extLst>
              <a:ext uri="{28A0092B-C50C-407E-A947-70E740481C1C}">
                <a14:useLocalDpi xmlns:a14="http://schemas.microsoft.com/office/drawing/2010/main" val="0"/>
              </a:ext>
            </a:extLst>
          </a:blip>
          <a:srcRect l="14764" t="2254" r="20123" b="50000"/>
          <a:stretch>
            <a:fillRect/>
          </a:stretch>
        </p:blipFill>
        <p:spPr bwMode="auto">
          <a:xfrm>
            <a:off x="4121150" y="4056063"/>
            <a:ext cx="502285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
          <p:cNvSpPr>
            <a:spLocks noChangeArrowheads="1"/>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rgbClr val="CCFF33">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027" name="Rectangle 3"/>
          <p:cNvSpPr>
            <a:spLocks noGrp="1" noChangeArrowheads="1"/>
          </p:cNvSpPr>
          <p:nvPr>
            <p:ph type="body" idx="1"/>
          </p:nvPr>
        </p:nvSpPr>
        <p:spPr bwMode="auto">
          <a:xfrm>
            <a:off x="695325" y="2057400"/>
            <a:ext cx="7772400" cy="413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1">
                <a:solidFill>
                  <a:srgbClr val="4D4D4D"/>
                </a:solidFill>
                <a:effectLst/>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1">
                <a:solidFill>
                  <a:srgbClr val="4D4D4D"/>
                </a:solidFill>
                <a:effectLst/>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1">
                <a:solidFill>
                  <a:srgbClr val="4D4D4D"/>
                </a:solidFill>
                <a:effectLst/>
                <a:latin typeface="Arial" panose="020B0604020202020204" pitchFamily="34" charset="0"/>
              </a:defRPr>
            </a:lvl1pPr>
          </a:lstStyle>
          <a:p>
            <a:pPr>
              <a:defRPr/>
            </a:pPr>
            <a:fld id="{C13514F5-863B-4C6C-A4F2-66EA036E220F}" type="slidenum">
              <a:rPr lang="en-US" altLang="en-US"/>
              <a:pPr>
                <a:defRPr/>
              </a:pPr>
              <a:t>‹#›</a:t>
            </a:fld>
            <a:endParaRPr lang="en-US" altLang="en-US"/>
          </a:p>
        </p:txBody>
      </p:sp>
      <p:sp>
        <p:nvSpPr>
          <p:cNvPr id="2" name="Rectangle 2"/>
          <p:cNvSpPr>
            <a:spLocks noGrp="1" noChangeArrowheads="1"/>
          </p:cNvSpPr>
          <p:nvPr>
            <p:ph type="title"/>
          </p:nvPr>
        </p:nvSpPr>
        <p:spPr bwMode="auto">
          <a:xfrm>
            <a:off x="263525" y="230188"/>
            <a:ext cx="8194675" cy="1114425"/>
          </a:xfrm>
          <a:prstGeom prst="rect">
            <a:avLst/>
          </a:prstGeom>
          <a:solidFill>
            <a:schemeClr val="accent1">
              <a:lumMod val="50000"/>
            </a:schemeClr>
          </a:solidFill>
          <a:ln>
            <a:noFill/>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sh/>
  </p:transition>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Times New Roman" pitchFamily="18" charset="0"/>
        </a:defRPr>
      </a:lvl2pPr>
      <a:lvl3pPr algn="ctr" rtl="0" eaLnBrk="0" fontAlgn="base" hangingPunct="0">
        <a:spcBef>
          <a:spcPct val="0"/>
        </a:spcBef>
        <a:spcAft>
          <a:spcPct val="0"/>
        </a:spcAft>
        <a:defRPr sz="4400" b="1">
          <a:solidFill>
            <a:schemeClr val="bg1"/>
          </a:solidFill>
          <a:latin typeface="Times New Roman" pitchFamily="18" charset="0"/>
        </a:defRPr>
      </a:lvl3pPr>
      <a:lvl4pPr algn="ctr" rtl="0" eaLnBrk="0" fontAlgn="base" hangingPunct="0">
        <a:spcBef>
          <a:spcPct val="0"/>
        </a:spcBef>
        <a:spcAft>
          <a:spcPct val="0"/>
        </a:spcAft>
        <a:defRPr sz="4400" b="1">
          <a:solidFill>
            <a:schemeClr val="bg1"/>
          </a:solidFill>
          <a:latin typeface="Times New Roman" pitchFamily="18" charset="0"/>
        </a:defRPr>
      </a:lvl4pPr>
      <a:lvl5pPr algn="ctr" rtl="0" eaLnBrk="0" fontAlgn="base" hangingPunct="0">
        <a:spcBef>
          <a:spcPct val="0"/>
        </a:spcBef>
        <a:spcAft>
          <a:spcPct val="0"/>
        </a:spcAft>
        <a:defRPr sz="4400" b="1">
          <a:solidFill>
            <a:schemeClr val="bg1"/>
          </a:solidFill>
          <a:latin typeface="Times New Roman" pitchFamily="18" charset="0"/>
        </a:defRPr>
      </a:lvl5pPr>
      <a:lvl6pPr marL="457200" algn="ctr" rtl="0" fontAlgn="base">
        <a:spcBef>
          <a:spcPct val="0"/>
        </a:spcBef>
        <a:spcAft>
          <a:spcPct val="0"/>
        </a:spcAft>
        <a:defRPr sz="4400" b="1">
          <a:solidFill>
            <a:schemeClr val="bg1"/>
          </a:solidFill>
          <a:latin typeface="Times New Roman" pitchFamily="18" charset="0"/>
        </a:defRPr>
      </a:lvl6pPr>
      <a:lvl7pPr marL="914400" algn="ctr" rtl="0" fontAlgn="base">
        <a:spcBef>
          <a:spcPct val="0"/>
        </a:spcBef>
        <a:spcAft>
          <a:spcPct val="0"/>
        </a:spcAft>
        <a:defRPr sz="4400" b="1">
          <a:solidFill>
            <a:schemeClr val="bg1"/>
          </a:solidFill>
          <a:latin typeface="Times New Roman" pitchFamily="18" charset="0"/>
        </a:defRPr>
      </a:lvl7pPr>
      <a:lvl8pPr marL="1371600" algn="ctr" rtl="0" fontAlgn="base">
        <a:spcBef>
          <a:spcPct val="0"/>
        </a:spcBef>
        <a:spcAft>
          <a:spcPct val="0"/>
        </a:spcAft>
        <a:defRPr sz="4400" b="1">
          <a:solidFill>
            <a:schemeClr val="bg1"/>
          </a:solidFill>
          <a:latin typeface="Times New Roman" pitchFamily="18" charset="0"/>
        </a:defRPr>
      </a:lvl8pPr>
      <a:lvl9pPr marL="1828800" algn="ctr" rtl="0" fontAlgn="base">
        <a:spcBef>
          <a:spcPct val="0"/>
        </a:spcBef>
        <a:spcAft>
          <a:spcPct val="0"/>
        </a:spcAft>
        <a:defRPr sz="44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endParaRPr lang="en-US" smtClean="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smtClean="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5959654F-0885-4E83-B3E8-AD45CF15A6DE}" type="slidenum">
              <a:rPr lang="en-US" smtClean="0">
                <a:solidFill>
                  <a:prstClr val="black">
                    <a:tint val="75000"/>
                  </a:prstClr>
                </a:solidFill>
                <a:latin typeface="Calibri" panose="020F0502020204030204"/>
              </a:rPr>
              <a:pPr eaLnBrk="1" fontAlgn="auto" hangingPunct="1">
                <a:spcBef>
                  <a:spcPts val="0"/>
                </a:spcBef>
                <a:spcAft>
                  <a:spcPts val="0"/>
                </a:spcAft>
              </a:pPr>
              <a:t>‹#›</a:t>
            </a:fld>
            <a:endParaRPr lang="en-US" smtClean="0">
              <a:solidFill>
                <a:prstClr val="black">
                  <a:tint val="75000"/>
                </a:prstClr>
              </a:solidFill>
              <a:latin typeface="Calibri" panose="020F0502020204030204"/>
            </a:endParaRPr>
          </a:p>
        </p:txBody>
      </p:sp>
    </p:spTree>
    <p:extLst>
      <p:ext uri="{BB962C8B-B14F-4D97-AF65-F5344CB8AC3E}">
        <p14:creationId xmlns:p14="http://schemas.microsoft.com/office/powerpoint/2010/main" val="1651324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565070"/>
            <a:ext cx="7772400" cy="1321130"/>
          </a:xfrm>
        </p:spPr>
        <p:txBody>
          <a:bodyPr/>
          <a:lstStyle/>
          <a:p>
            <a:pPr eaLnBrk="1" hangingPunct="1"/>
            <a:r>
              <a:rPr lang="en-US" altLang="en-US" sz="3600" dirty="0" smtClean="0"/>
              <a:t/>
            </a:r>
            <a:br>
              <a:rPr lang="en-US" altLang="en-US" sz="3600" dirty="0" smtClean="0"/>
            </a:br>
            <a:r>
              <a:rPr lang="en-US" altLang="en-US" sz="3600" dirty="0" smtClean="0">
                <a:latin typeface="Garamond" panose="02020404030301010803" pitchFamily="18" charset="0"/>
              </a:rPr>
              <a:t>Bipartisan Election Advisory Commission</a:t>
            </a:r>
            <a:r>
              <a:rPr lang="en-US" altLang="en-US" dirty="0" smtClean="0"/>
              <a:t/>
            </a:r>
            <a:br>
              <a:rPr lang="en-US" altLang="en-US" dirty="0" smtClean="0"/>
            </a:br>
            <a:endParaRPr lang="en-US" altLang="en-US" sz="2800" dirty="0" smtClean="0"/>
          </a:p>
        </p:txBody>
      </p:sp>
      <p:sp>
        <p:nvSpPr>
          <p:cNvPr id="8195" name="Rectangle 3"/>
          <p:cNvSpPr>
            <a:spLocks noGrp="1" noChangeArrowheads="1"/>
          </p:cNvSpPr>
          <p:nvPr>
            <p:ph type="subTitle" idx="1"/>
          </p:nvPr>
        </p:nvSpPr>
        <p:spPr>
          <a:xfrm>
            <a:off x="1419225" y="4556125"/>
            <a:ext cx="6540500" cy="1073150"/>
          </a:xfrm>
          <a:ln>
            <a:solidFill>
              <a:srgbClr val="339966"/>
            </a:solidFill>
            <a:miter lim="800000"/>
            <a:headEnd/>
            <a:tailEnd/>
          </a:ln>
          <a:extLst>
            <a:ext uri="{909E8E84-426E-40DD-AFC4-6F175D3DCCD1}">
              <a14:hiddenFill xmlns:a14="http://schemas.microsoft.com/office/drawing/2010/main">
                <a:solidFill>
                  <a:srgbClr val="990033"/>
                </a:solidFill>
              </a14:hiddenFill>
            </a:ext>
          </a:extLst>
        </p:spPr>
        <p:txBody>
          <a:bodyPr anchor="ctr" anchorCtr="1"/>
          <a:lstStyle/>
          <a:p>
            <a:pPr eaLnBrk="1" hangingPunct="1">
              <a:defRPr/>
            </a:pPr>
            <a:r>
              <a:rPr lang="en-US" sz="2400" dirty="0" smtClean="0">
                <a:latin typeface="Garamond" panose="02020404030301010803" pitchFamily="18" charset="0"/>
              </a:rPr>
              <a:t>January 26, 2017</a:t>
            </a:r>
          </a:p>
        </p:txBody>
      </p:sp>
      <p:sp>
        <p:nvSpPr>
          <p:cNvPr id="8207" name="Rectangle 15"/>
          <p:cNvSpPr>
            <a:spLocks noChangeArrowheads="1"/>
          </p:cNvSpPr>
          <p:nvPr/>
        </p:nvSpPr>
        <p:spPr bwMode="auto">
          <a:xfrm>
            <a:off x="1508125" y="1588"/>
            <a:ext cx="7635875" cy="1084262"/>
          </a:xfrm>
          <a:prstGeom prst="rect">
            <a:avLst/>
          </a:prstGeom>
          <a:noFill/>
          <a:ln>
            <a:noFill/>
          </a:ln>
          <a:extLst>
            <a:ext uri="{909E8E84-426E-40DD-AFC4-6F175D3DCCD1}">
              <a14:hiddenFill xmlns:a14="http://schemas.microsoft.com/office/drawing/2010/main">
                <a:solidFill>
                  <a:srgbClr val="CCFF33"/>
                </a:solidFill>
              </a14:hiddenFill>
            </a:ext>
            <a:ext uri="{91240B29-F687-4F45-9708-019B960494DF}">
              <a14:hiddenLine xmlns:a14="http://schemas.microsoft.com/office/drawing/2010/main" w="9525">
                <a:solidFill>
                  <a:srgbClr val="33CCCC"/>
                </a:solidFill>
                <a:miter lim="800000"/>
                <a:headEnd/>
                <a:tailEnd/>
              </a14:hiddenLine>
            </a:ext>
          </a:extLst>
        </p:spPr>
        <p:txBody>
          <a:bodyPr/>
          <a:lstStyle/>
          <a:p>
            <a:pPr eaLnBrk="1" hangingPunct="1">
              <a:defRPr/>
            </a:pPr>
            <a:endParaRPr lang="en-US">
              <a:effectLst>
                <a:outerShdw blurRad="38100" dist="38100" dir="2700000" algn="tl">
                  <a:srgbClr val="000000">
                    <a:alpha val="43137"/>
                  </a:srgbClr>
                </a:outerShdw>
              </a:effectLst>
            </a:endParaRPr>
          </a:p>
        </p:txBody>
      </p:sp>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25" y="230188"/>
            <a:ext cx="8194675" cy="1345693"/>
          </a:xfrm>
        </p:spPr>
        <p:txBody>
          <a:bodyPr/>
          <a:lstStyle/>
          <a:p>
            <a:r>
              <a:rPr lang="en-US" dirty="0" smtClean="0"/>
              <a:t>CSU VSPC – Larimer County </a:t>
            </a:r>
            <a:br>
              <a:rPr lang="en-US" dirty="0" smtClean="0"/>
            </a:br>
            <a:r>
              <a:rPr lang="en-US" dirty="0" smtClean="0"/>
              <a:t>Activity by Hour</a:t>
            </a:r>
            <a:endParaRPr lang="en-US" dirty="0"/>
          </a:p>
        </p:txBody>
      </p:sp>
      <p:graphicFrame>
        <p:nvGraphicFramePr>
          <p:cNvPr id="9" name="Content Placeholder 8"/>
          <p:cNvGraphicFramePr>
            <a:graphicFrameLocks noGrp="1"/>
          </p:cNvGraphicFramePr>
          <p:nvPr>
            <p:ph idx="1"/>
            <p:extLst/>
          </p:nvPr>
        </p:nvGraphicFramePr>
        <p:xfrm>
          <a:off x="263525" y="2057400"/>
          <a:ext cx="8501096" cy="4137025"/>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3F2EAB85-1E62-46D3-BF19-65C2E05E3CDA}" type="slidenum">
              <a:rPr lang="en-US" altLang="en-US" smtClean="0"/>
              <a:pPr>
                <a:defRPr/>
              </a:pPr>
              <a:t>10</a:t>
            </a:fld>
            <a:endParaRPr lang="en-US" altLang="en-US"/>
          </a:p>
        </p:txBody>
      </p:sp>
    </p:spTree>
    <p:extLst>
      <p:ext uri="{BB962C8B-B14F-4D97-AF65-F5344CB8AC3E}">
        <p14:creationId xmlns:p14="http://schemas.microsoft.com/office/powerpoint/2010/main" val="3414863783"/>
      </p:ext>
    </p:extLst>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VSPC Logan County </a:t>
            </a:r>
            <a:br>
              <a:rPr lang="en-US" dirty="0" smtClean="0"/>
            </a:br>
            <a:r>
              <a:rPr lang="en-US" dirty="0" smtClean="0"/>
              <a:t>Activity by Hour</a:t>
            </a:r>
            <a:endParaRPr lang="en-US" dirty="0"/>
          </a:p>
        </p:txBody>
      </p:sp>
      <p:graphicFrame>
        <p:nvGraphicFramePr>
          <p:cNvPr id="9" name="Content Placeholder 8"/>
          <p:cNvGraphicFramePr>
            <a:graphicFrameLocks noGrp="1"/>
          </p:cNvGraphicFramePr>
          <p:nvPr>
            <p:ph idx="1"/>
            <p:extLst/>
          </p:nvPr>
        </p:nvGraphicFramePr>
        <p:xfrm>
          <a:off x="263525" y="2057400"/>
          <a:ext cx="8501096" cy="4137025"/>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3F2EAB85-1E62-46D3-BF19-65C2E05E3CDA}" type="slidenum">
              <a:rPr lang="en-US" altLang="en-US" smtClean="0"/>
              <a:pPr>
                <a:defRPr/>
              </a:pPr>
              <a:t>11</a:t>
            </a:fld>
            <a:endParaRPr lang="en-US" altLang="en-US"/>
          </a:p>
        </p:txBody>
      </p:sp>
    </p:spTree>
    <p:extLst>
      <p:ext uri="{BB962C8B-B14F-4D97-AF65-F5344CB8AC3E}">
        <p14:creationId xmlns:p14="http://schemas.microsoft.com/office/powerpoint/2010/main" val="3882001292"/>
      </p:ext>
    </p:extLst>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 VSPC</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sz="3600" dirty="0" smtClean="0"/>
              <a:t>The El Paso County Example</a:t>
            </a:r>
            <a:endParaRPr lang="en-US" sz="3600" dirty="0"/>
          </a:p>
        </p:txBody>
      </p:sp>
      <p:sp>
        <p:nvSpPr>
          <p:cNvPr id="5" name="Slide Number Placeholder 4"/>
          <p:cNvSpPr>
            <a:spLocks noGrp="1"/>
          </p:cNvSpPr>
          <p:nvPr>
            <p:ph type="sldNum" sz="quarter" idx="12"/>
          </p:nvPr>
        </p:nvSpPr>
        <p:spPr/>
        <p:txBody>
          <a:bodyPr/>
          <a:lstStyle/>
          <a:p>
            <a:pPr>
              <a:defRPr/>
            </a:pPr>
            <a:fld id="{3F2EAB85-1E62-46D3-BF19-65C2E05E3CDA}" type="slidenum">
              <a:rPr lang="en-US" altLang="en-US" smtClean="0"/>
              <a:pPr>
                <a:defRPr/>
              </a:pPr>
              <a:t>12</a:t>
            </a:fld>
            <a:endParaRPr lang="en-US" altLang="en-US"/>
          </a:p>
        </p:txBody>
      </p:sp>
    </p:spTree>
    <p:extLst>
      <p:ext uri="{BB962C8B-B14F-4D97-AF65-F5344CB8AC3E}">
        <p14:creationId xmlns:p14="http://schemas.microsoft.com/office/powerpoint/2010/main" val="1143937738"/>
      </p:ext>
    </p:extLst>
  </p:cSld>
  <p:clrMapOvr>
    <a:masterClrMapping/>
  </p:clrMapOvr>
  <p:transition>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3F2EAB85-1E62-46D3-BF19-65C2E05E3CDA}" type="slidenum">
              <a:rPr lang="en-US" altLang="en-US" smtClean="0"/>
              <a:pPr>
                <a:defRPr/>
              </a:pPr>
              <a:t>13</a:t>
            </a:fld>
            <a:endParaRPr lang="en-US" altLang="en-US"/>
          </a:p>
        </p:txBody>
      </p:sp>
      <p:graphicFrame>
        <p:nvGraphicFramePr>
          <p:cNvPr id="6" name="Object 5"/>
          <p:cNvGraphicFramePr>
            <a:graphicFrameLocks noChangeAspect="1"/>
          </p:cNvGraphicFramePr>
          <p:nvPr>
            <p:extLst/>
          </p:nvPr>
        </p:nvGraphicFramePr>
        <p:xfrm>
          <a:off x="194680" y="124691"/>
          <a:ext cx="8773690" cy="6580909"/>
        </p:xfrm>
        <a:graphic>
          <a:graphicData uri="http://schemas.openxmlformats.org/presentationml/2006/ole">
            <mc:AlternateContent xmlns:mc="http://schemas.openxmlformats.org/markup-compatibility/2006">
              <mc:Choice xmlns:v="urn:schemas-microsoft-com:vml" Requires="v">
                <p:oleObj spid="_x0000_s1033" name="Acrobat Document" r:id="rId3" imgW="32918400" imgH="24688800" progId="AcroExch.Document.11">
                  <p:embed/>
                </p:oleObj>
              </mc:Choice>
              <mc:Fallback>
                <p:oleObj name="Acrobat Document" r:id="rId3" imgW="32918400" imgH="24688800" progId="AcroExch.Document.11">
                  <p:embed/>
                  <p:pic>
                    <p:nvPicPr>
                      <p:cNvPr id="0" name=""/>
                      <p:cNvPicPr/>
                      <p:nvPr/>
                    </p:nvPicPr>
                    <p:blipFill>
                      <a:blip r:embed="rId4"/>
                      <a:stretch>
                        <a:fillRect/>
                      </a:stretch>
                    </p:blipFill>
                    <p:spPr>
                      <a:xfrm>
                        <a:off x="194680" y="124691"/>
                        <a:ext cx="8773690" cy="6580909"/>
                      </a:xfrm>
                      <a:prstGeom prst="rect">
                        <a:avLst/>
                      </a:prstGeom>
                    </p:spPr>
                  </p:pic>
                </p:oleObj>
              </mc:Fallback>
            </mc:AlternateContent>
          </a:graphicData>
        </a:graphic>
      </p:graphicFrame>
    </p:spTree>
    <p:extLst>
      <p:ext uri="{BB962C8B-B14F-4D97-AF65-F5344CB8AC3E}">
        <p14:creationId xmlns:p14="http://schemas.microsoft.com/office/powerpoint/2010/main" val="1335123311"/>
      </p:ext>
    </p:extLst>
  </p:cSld>
  <p:clrMapOvr>
    <a:masterClrMapping/>
  </p:clrMapOvr>
  <p:transition>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El Paso County drive times</a:t>
            </a:r>
            <a:endParaRPr lang="en-US" dirty="0">
              <a:latin typeface="Garamond" panose="02020404030301010803" pitchFamily="18" charset="0"/>
            </a:endParaRPr>
          </a:p>
        </p:txBody>
      </p:sp>
      <p:sp>
        <p:nvSpPr>
          <p:cNvPr id="5" name="Slide Number Placeholder 4"/>
          <p:cNvSpPr>
            <a:spLocks noGrp="1"/>
          </p:cNvSpPr>
          <p:nvPr>
            <p:ph type="sldNum" sz="quarter" idx="12"/>
          </p:nvPr>
        </p:nvSpPr>
        <p:spPr/>
        <p:txBody>
          <a:bodyPr/>
          <a:lstStyle/>
          <a:p>
            <a:pPr>
              <a:defRPr/>
            </a:pPr>
            <a:fld id="{3F2EAB85-1E62-46D3-BF19-65C2E05E3CDA}" type="slidenum">
              <a:rPr lang="en-US" altLang="en-US" smtClean="0"/>
              <a:pPr>
                <a:defRPr/>
              </a:pPr>
              <a:t>14</a:t>
            </a:fld>
            <a:endParaRPr lang="en-US" altLang="en-US"/>
          </a:p>
        </p:txBody>
      </p:sp>
      <p:graphicFrame>
        <p:nvGraphicFramePr>
          <p:cNvPr id="3" name="Object 2"/>
          <p:cNvGraphicFramePr>
            <a:graphicFrameLocks noChangeAspect="1"/>
          </p:cNvGraphicFramePr>
          <p:nvPr>
            <p:extLst/>
          </p:nvPr>
        </p:nvGraphicFramePr>
        <p:xfrm>
          <a:off x="786984" y="1960445"/>
          <a:ext cx="7671216" cy="3672123"/>
        </p:xfrm>
        <a:graphic>
          <a:graphicData uri="http://schemas.openxmlformats.org/presentationml/2006/ole">
            <mc:AlternateContent xmlns:mc="http://schemas.openxmlformats.org/markup-compatibility/2006">
              <mc:Choice xmlns:v="urn:schemas-microsoft-com:vml" Requires="v">
                <p:oleObj spid="_x0000_s2057" name="Acrobat Document" r:id="rId3" imgW="5810019" imgH="2781270" progId="AcroExch.Document.11">
                  <p:embed/>
                </p:oleObj>
              </mc:Choice>
              <mc:Fallback>
                <p:oleObj name="Acrobat Document" r:id="rId3" imgW="5810019" imgH="2781270" progId="AcroExch.Document.11">
                  <p:embed/>
                  <p:pic>
                    <p:nvPicPr>
                      <p:cNvPr id="0" name=""/>
                      <p:cNvPicPr/>
                      <p:nvPr/>
                    </p:nvPicPr>
                    <p:blipFill>
                      <a:blip r:embed="rId4"/>
                      <a:stretch>
                        <a:fillRect/>
                      </a:stretch>
                    </p:blipFill>
                    <p:spPr>
                      <a:xfrm>
                        <a:off x="786984" y="1960445"/>
                        <a:ext cx="7671216" cy="3672123"/>
                      </a:xfrm>
                      <a:prstGeom prst="rect">
                        <a:avLst/>
                      </a:prstGeom>
                    </p:spPr>
                  </p:pic>
                </p:oleObj>
              </mc:Fallback>
            </mc:AlternateContent>
          </a:graphicData>
        </a:graphic>
      </p:graphicFrame>
    </p:spTree>
    <p:extLst>
      <p:ext uri="{BB962C8B-B14F-4D97-AF65-F5344CB8AC3E}">
        <p14:creationId xmlns:p14="http://schemas.microsoft.com/office/powerpoint/2010/main" val="1757804589"/>
      </p:ext>
    </p:extLst>
  </p:cSld>
  <p:clrMapOvr>
    <a:masterClrMapping/>
  </p:clrMapOvr>
  <p:transition>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Recommendations</a:t>
            </a:r>
            <a:endParaRPr lang="en-US" dirty="0"/>
          </a:p>
        </p:txBody>
      </p:sp>
      <p:sp>
        <p:nvSpPr>
          <p:cNvPr id="3" name="Content Placeholder 2"/>
          <p:cNvSpPr>
            <a:spLocks noGrp="1"/>
          </p:cNvSpPr>
          <p:nvPr>
            <p:ph idx="1"/>
          </p:nvPr>
        </p:nvSpPr>
        <p:spPr/>
        <p:txBody>
          <a:bodyPr/>
          <a:lstStyle/>
          <a:p>
            <a:pPr marL="0" indent="0">
              <a:buNone/>
            </a:pPr>
            <a:r>
              <a:rPr lang="en-US" sz="2400" dirty="0" smtClean="0"/>
              <a:t>Eliminate the first week of early voting</a:t>
            </a:r>
          </a:p>
          <a:p>
            <a:r>
              <a:rPr lang="en-US" sz="2000" b="0" dirty="0">
                <a:effectLst/>
                <a:latin typeface="Garamond" panose="02020404030301010803" pitchFamily="18" charset="0"/>
              </a:rPr>
              <a:t>General election</a:t>
            </a:r>
          </a:p>
          <a:p>
            <a:pPr lvl="1"/>
            <a:r>
              <a:rPr lang="en-US" sz="1600" b="0" dirty="0">
                <a:effectLst/>
                <a:latin typeface="Garamond" panose="02020404030301010803" pitchFamily="18" charset="0"/>
              </a:rPr>
              <a:t>1-5-102.9(2) Voter service and polling centers must be open, at a minimum, for the fifteen-day period prior to and including the day of the election, except that voter service and polling centers are not required to be open on Sundays.</a:t>
            </a:r>
          </a:p>
          <a:p>
            <a:endParaRPr lang="en-US" sz="2000" b="0" dirty="0">
              <a:effectLst/>
              <a:latin typeface="Garamond" panose="02020404030301010803" pitchFamily="18" charset="0"/>
            </a:endParaRPr>
          </a:p>
          <a:p>
            <a:r>
              <a:rPr lang="en-US" sz="2000" b="0" dirty="0">
                <a:effectLst/>
                <a:latin typeface="Garamond" panose="02020404030301010803" pitchFamily="18" charset="0"/>
              </a:rPr>
              <a:t>Primary and coordinated election </a:t>
            </a:r>
          </a:p>
          <a:p>
            <a:pPr lvl="1"/>
            <a:r>
              <a:rPr lang="en-US" sz="1600" b="0" dirty="0">
                <a:effectLst/>
                <a:latin typeface="Garamond" panose="02020404030301010803" pitchFamily="18" charset="0"/>
              </a:rPr>
              <a:t>1-7.5-107(4.5)(c) The minimum number of voter service and polling centers shall be open during, at a minimum, the eight days prior to and including the day of the election; except that voter service and polling centers are not required to be open on Sundays.</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3F2EAB85-1E62-46D3-BF19-65C2E05E3CDA}" type="slidenum">
              <a:rPr lang="en-US" altLang="en-US" smtClean="0"/>
              <a:pPr>
                <a:defRPr/>
              </a:pPr>
              <a:t>15</a:t>
            </a:fld>
            <a:endParaRPr lang="en-US" altLang="en-US"/>
          </a:p>
        </p:txBody>
      </p:sp>
    </p:spTree>
    <p:extLst>
      <p:ext uri="{BB962C8B-B14F-4D97-AF65-F5344CB8AC3E}">
        <p14:creationId xmlns:p14="http://schemas.microsoft.com/office/powerpoint/2010/main" val="2758248077"/>
      </p:ext>
    </p:extLst>
  </p:cSld>
  <p:clrMapOvr>
    <a:masterClrMapping/>
  </p:clrMapOvr>
  <p:transition>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Garamond" panose="02020404030301010803" pitchFamily="18" charset="0"/>
              </a:rPr>
              <a:t>Modify VSPC formulas</a:t>
            </a:r>
            <a:endParaRPr lang="en-US" sz="3600" dirty="0">
              <a:latin typeface="Garamond" panose="02020404030301010803" pitchFamily="18" charset="0"/>
            </a:endParaRPr>
          </a:p>
        </p:txBody>
      </p:sp>
      <p:sp>
        <p:nvSpPr>
          <p:cNvPr id="3" name="Content Placeholder 2"/>
          <p:cNvSpPr>
            <a:spLocks noGrp="1"/>
          </p:cNvSpPr>
          <p:nvPr>
            <p:ph idx="1"/>
          </p:nvPr>
        </p:nvSpPr>
        <p:spPr>
          <a:xfrm>
            <a:off x="474662" y="1466850"/>
            <a:ext cx="7772400" cy="4137025"/>
          </a:xfrm>
        </p:spPr>
        <p:txBody>
          <a:bodyPr/>
          <a:lstStyle/>
          <a:p>
            <a:pPr lvl="1">
              <a:buFont typeface="Wingdings" panose="05000000000000000000" pitchFamily="2" charset="2"/>
              <a:buChar char="§"/>
            </a:pPr>
            <a:r>
              <a:rPr lang="en-US" sz="2400" b="0" dirty="0">
                <a:effectLst/>
                <a:latin typeface="Garamond" panose="02020404030301010803" pitchFamily="18" charset="0"/>
              </a:rPr>
              <a:t>Eliminate the first Saturday </a:t>
            </a:r>
          </a:p>
          <a:p>
            <a:pPr lvl="1">
              <a:buFont typeface="Wingdings" panose="05000000000000000000" pitchFamily="2" charset="2"/>
              <a:buChar char="§"/>
            </a:pPr>
            <a:r>
              <a:rPr lang="en-US" sz="2400" b="0" dirty="0">
                <a:effectLst/>
                <a:latin typeface="Garamond" panose="02020404030301010803" pitchFamily="18" charset="0"/>
              </a:rPr>
              <a:t>Decrease </a:t>
            </a:r>
            <a:r>
              <a:rPr lang="en-US" sz="2400" b="0" dirty="0" smtClean="0">
                <a:effectLst/>
                <a:latin typeface="Garamond" panose="02020404030301010803" pitchFamily="18" charset="0"/>
              </a:rPr>
              <a:t>number </a:t>
            </a:r>
            <a:r>
              <a:rPr lang="en-US" sz="2400" b="0" dirty="0">
                <a:effectLst/>
                <a:latin typeface="Garamond" panose="02020404030301010803" pitchFamily="18" charset="0"/>
              </a:rPr>
              <a:t>of VSPCs in first week of early voting</a:t>
            </a:r>
          </a:p>
          <a:p>
            <a:pPr lvl="1">
              <a:buFont typeface="Wingdings" panose="05000000000000000000" pitchFamily="2" charset="2"/>
              <a:buChar char="§"/>
            </a:pPr>
            <a:r>
              <a:rPr lang="en-US" sz="2400" b="0" dirty="0">
                <a:effectLst/>
                <a:latin typeface="Garamond" panose="02020404030301010803" pitchFamily="18" charset="0"/>
              </a:rPr>
              <a:t>Waive formula based on geography/population centers</a:t>
            </a:r>
          </a:p>
          <a:p>
            <a:pPr lvl="1">
              <a:buFont typeface="Wingdings" panose="05000000000000000000" pitchFamily="2" charset="2"/>
              <a:buChar char="§"/>
            </a:pPr>
            <a:r>
              <a:rPr lang="en-US" sz="2400" b="0" dirty="0">
                <a:effectLst/>
                <a:latin typeface="Garamond" panose="02020404030301010803" pitchFamily="18" charset="0"/>
              </a:rPr>
              <a:t>Set/Waive formula based on throughput calculus </a:t>
            </a:r>
          </a:p>
          <a:p>
            <a:pPr lvl="1">
              <a:buFont typeface="Wingdings" panose="05000000000000000000" pitchFamily="2" charset="2"/>
              <a:buChar char="§"/>
            </a:pPr>
            <a:r>
              <a:rPr lang="en-US" sz="2400" b="0" dirty="0">
                <a:effectLst/>
                <a:latin typeface="Garamond" panose="02020404030301010803" pitchFamily="18" charset="0"/>
              </a:rPr>
              <a:t>Increase number of VSPCs </a:t>
            </a:r>
            <a:r>
              <a:rPr lang="en-US" sz="2400" b="0" dirty="0" smtClean="0">
                <a:effectLst/>
                <a:latin typeface="Garamond" panose="02020404030301010803" pitchFamily="18" charset="0"/>
              </a:rPr>
              <a:t>or throughput on </a:t>
            </a:r>
            <a:r>
              <a:rPr lang="en-US" sz="2400" b="0" dirty="0">
                <a:effectLst/>
                <a:latin typeface="Garamond" panose="02020404030301010803" pitchFamily="18" charset="0"/>
              </a:rPr>
              <a:t>Monday and Election Day</a:t>
            </a:r>
          </a:p>
          <a:p>
            <a:pPr lvl="1">
              <a:buFont typeface="Wingdings" panose="05000000000000000000" pitchFamily="2" charset="2"/>
              <a:buChar char="§"/>
            </a:pPr>
            <a:r>
              <a:rPr lang="en-US" sz="2400" b="0" dirty="0" smtClean="0">
                <a:effectLst/>
                <a:latin typeface="Garamond" panose="02020404030301010803" pitchFamily="18" charset="0"/>
              </a:rPr>
              <a:t>Adjust thresholds and/or create </a:t>
            </a:r>
            <a:r>
              <a:rPr lang="en-US" sz="2400" b="0" dirty="0">
                <a:effectLst/>
                <a:latin typeface="Garamond" panose="02020404030301010803" pitchFamily="18" charset="0"/>
              </a:rPr>
              <a:t>a 4</a:t>
            </a:r>
            <a:r>
              <a:rPr lang="en-US" sz="2400" b="0" baseline="30000" dirty="0">
                <a:effectLst/>
                <a:latin typeface="Garamond" panose="02020404030301010803" pitchFamily="18" charset="0"/>
              </a:rPr>
              <a:t>th</a:t>
            </a:r>
            <a:r>
              <a:rPr lang="en-US" sz="2400" b="0" dirty="0">
                <a:effectLst/>
                <a:latin typeface="Garamond" panose="02020404030301010803" pitchFamily="18" charset="0"/>
              </a:rPr>
              <a:t> tier for counties </a:t>
            </a:r>
            <a:r>
              <a:rPr lang="en-US" sz="2400" b="0" dirty="0" smtClean="0">
                <a:effectLst/>
                <a:latin typeface="Garamond" panose="02020404030301010803" pitchFamily="18" charset="0"/>
              </a:rPr>
              <a:t>on Election Day:</a:t>
            </a:r>
          </a:p>
          <a:p>
            <a:pPr lvl="2">
              <a:buFont typeface="Arial" panose="020B0604020202020204" pitchFamily="34" charset="0"/>
              <a:buChar char="•"/>
            </a:pPr>
            <a:r>
              <a:rPr lang="en-US" sz="2000" b="0" dirty="0" smtClean="0">
                <a:effectLst/>
                <a:latin typeface="Garamond" panose="02020404030301010803" pitchFamily="18" charset="0"/>
              </a:rPr>
              <a:t>At least 50,000 active voters – require based on population</a:t>
            </a:r>
          </a:p>
          <a:p>
            <a:pPr lvl="2">
              <a:buFont typeface="Arial" panose="020B0604020202020204" pitchFamily="34" charset="0"/>
              <a:buChar char="•"/>
            </a:pPr>
            <a:r>
              <a:rPr lang="en-US" sz="2000" b="0" dirty="0" smtClean="0">
                <a:effectLst/>
                <a:latin typeface="Garamond" panose="02020404030301010803" pitchFamily="18" charset="0"/>
              </a:rPr>
              <a:t>50,000 to 20,000 – require 3</a:t>
            </a:r>
          </a:p>
          <a:p>
            <a:pPr lvl="2">
              <a:buFont typeface="Arial" panose="020B0604020202020204" pitchFamily="34" charset="0"/>
              <a:buChar char="•"/>
            </a:pPr>
            <a:r>
              <a:rPr lang="en-US" sz="2000" b="0" dirty="0" smtClean="0">
                <a:effectLst/>
                <a:latin typeface="Garamond" panose="02020404030301010803" pitchFamily="18" charset="0"/>
              </a:rPr>
              <a:t>20,000 to 10,000 – require 2</a:t>
            </a:r>
          </a:p>
          <a:p>
            <a:pPr lvl="2">
              <a:buFont typeface="Arial" panose="020B0604020202020204" pitchFamily="34" charset="0"/>
              <a:buChar char="•"/>
            </a:pPr>
            <a:r>
              <a:rPr lang="en-US" sz="2000" b="0" dirty="0" smtClean="0">
                <a:effectLst/>
                <a:latin typeface="Garamond" panose="02020404030301010803" pitchFamily="18" charset="0"/>
              </a:rPr>
              <a:t>10,000 and fewer – require 1</a:t>
            </a:r>
          </a:p>
          <a:p>
            <a:pPr lvl="2">
              <a:buFont typeface="Wingdings" panose="05000000000000000000" pitchFamily="2" charset="2"/>
              <a:buChar char="§"/>
            </a:pPr>
            <a:endParaRPr lang="en-US" sz="2000" b="0" dirty="0" smtClean="0">
              <a:effectLst/>
              <a:latin typeface="Garamond" panose="02020404030301010803" pitchFamily="18" charset="0"/>
            </a:endParaRPr>
          </a:p>
          <a:p>
            <a:pPr lvl="2">
              <a:buFont typeface="Wingdings" panose="05000000000000000000" pitchFamily="2" charset="2"/>
              <a:buChar char="§"/>
            </a:pPr>
            <a:endParaRPr lang="en-US" sz="2000" b="0" dirty="0">
              <a:effectLst/>
              <a:latin typeface="Garamond" panose="02020404030301010803" pitchFamily="18" charset="0"/>
            </a:endParaRPr>
          </a:p>
          <a:p>
            <a:endParaRPr lang="en-US" sz="2000" b="0" dirty="0">
              <a:effectLst/>
              <a:latin typeface="Garamond" panose="02020404030301010803" pitchFamily="18" charset="0"/>
            </a:endParaRPr>
          </a:p>
          <a:p>
            <a:endParaRPr lang="en-US" sz="2000" b="0" dirty="0" smtClean="0">
              <a:effectLst/>
              <a:latin typeface="Garamond" panose="02020404030301010803" pitchFamily="18" charset="0"/>
            </a:endParaRPr>
          </a:p>
          <a:p>
            <a:pPr marL="457200" lvl="1" indent="0">
              <a:buNone/>
            </a:pPr>
            <a:endParaRPr lang="en-US" sz="2000" b="0" dirty="0" smtClean="0">
              <a:effectLst/>
            </a:endParaRPr>
          </a:p>
        </p:txBody>
      </p:sp>
      <p:sp>
        <p:nvSpPr>
          <p:cNvPr id="5" name="Slide Number Placeholder 4"/>
          <p:cNvSpPr>
            <a:spLocks noGrp="1"/>
          </p:cNvSpPr>
          <p:nvPr>
            <p:ph type="sldNum" sz="quarter" idx="12"/>
          </p:nvPr>
        </p:nvSpPr>
        <p:spPr/>
        <p:txBody>
          <a:bodyPr/>
          <a:lstStyle/>
          <a:p>
            <a:pPr>
              <a:defRPr/>
            </a:pPr>
            <a:fld id="{3F2EAB85-1E62-46D3-BF19-65C2E05E3CDA}" type="slidenum">
              <a:rPr lang="en-US" altLang="en-US" smtClean="0"/>
              <a:pPr>
                <a:defRPr/>
              </a:pPr>
              <a:t>16</a:t>
            </a:fld>
            <a:endParaRPr lang="en-US" altLang="en-US"/>
          </a:p>
        </p:txBody>
      </p:sp>
    </p:spTree>
    <p:extLst>
      <p:ext uri="{BB962C8B-B14F-4D97-AF65-F5344CB8AC3E}">
        <p14:creationId xmlns:p14="http://schemas.microsoft.com/office/powerpoint/2010/main" val="3885719212"/>
      </p:ext>
    </p:extLst>
  </p:cSld>
  <p:clrMapOvr>
    <a:masterClrMapping/>
  </p:clrMapOvr>
  <p:transition>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58757"/>
            <a:ext cx="7886700" cy="1588932"/>
          </a:xfrm>
        </p:spPr>
        <p:txBody>
          <a:bodyPr/>
          <a:lstStyle/>
          <a:p>
            <a:pPr algn="ctr"/>
            <a:r>
              <a:rPr lang="en-US" sz="3600" dirty="0" smtClean="0">
                <a:latin typeface="Garamond" panose="02020404030301010803" pitchFamily="18" charset="0"/>
              </a:rPr>
              <a:t>High Population County </a:t>
            </a:r>
            <a:br>
              <a:rPr lang="en-US" sz="3600" dirty="0" smtClean="0">
                <a:latin typeface="Garamond" panose="02020404030301010803" pitchFamily="18" charset="0"/>
              </a:rPr>
            </a:br>
            <a:r>
              <a:rPr lang="en-US" sz="3600" dirty="0" smtClean="0">
                <a:latin typeface="Garamond" panose="02020404030301010803" pitchFamily="18" charset="0"/>
              </a:rPr>
              <a:t>VSPC Requirements</a:t>
            </a:r>
            <a:endParaRPr lang="en-US" sz="3600" dirty="0">
              <a:latin typeface="Garamond" panose="02020404030301010803"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21345071"/>
              </p:ext>
            </p:extLst>
          </p:nvPr>
        </p:nvGraphicFramePr>
        <p:xfrm>
          <a:off x="778215" y="2657471"/>
          <a:ext cx="7679985" cy="3303270"/>
        </p:xfrm>
        <a:graphic>
          <a:graphicData uri="http://schemas.openxmlformats.org/drawingml/2006/table">
            <a:tbl>
              <a:tblPr firstRow="1" firstCol="1" bandRow="1"/>
              <a:tblGrid>
                <a:gridCol w="1086759"/>
                <a:gridCol w="917137"/>
                <a:gridCol w="846306"/>
                <a:gridCol w="739302"/>
                <a:gridCol w="787941"/>
                <a:gridCol w="728506"/>
                <a:gridCol w="852231"/>
                <a:gridCol w="852231"/>
                <a:gridCol w="869572"/>
              </a:tblGrid>
              <a:tr h="377190">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spcBef>
                          <a:spcPts val="0"/>
                        </a:spcBef>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2016</a:t>
                      </a:r>
                    </a:p>
                    <a:p>
                      <a:pPr marL="0" marR="0" algn="ctr">
                        <a:spcBef>
                          <a:spcPts val="0"/>
                        </a:spcBef>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Active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Pop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VSPCs 10.24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VSPCs 11.5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VSPCs 11.7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VSPCs 11.8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Statute 10.24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Statute 11.8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Primary Statute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151384">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Denver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402,008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13</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26</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26</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384">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El Paso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388,384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13</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19</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25</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384">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Arapahoe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368,678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25</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4</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384">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Jefferson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384,559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12</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24</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384">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Adams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242,983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9</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9</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16</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7</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6</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384">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Larimer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228,644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7</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7</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7</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14</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384">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Douglas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214,934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6</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6</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6</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15</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384">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Boulder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215,366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7</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7</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16</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16</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384">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Weld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162,863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15</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4</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9</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384">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Pueblo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98,706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7</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7</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8</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384">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Mesa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92,058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6</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6</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7</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384">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Broomfield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43,255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384">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Plata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36,737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384">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Garfield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31,845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7</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384">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Eagle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30,334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384">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Fremont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26,725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AFF5447B-C807-4E87-8BD4-D4A5A0FE893C}" type="slidenum">
              <a:rPr lang="en-US" smtClean="0"/>
              <a:t>17</a:t>
            </a:fld>
            <a:endParaRPr lang="en-US"/>
          </a:p>
        </p:txBody>
      </p:sp>
    </p:spTree>
    <p:extLst>
      <p:ext uri="{BB962C8B-B14F-4D97-AF65-F5344CB8AC3E}">
        <p14:creationId xmlns:p14="http://schemas.microsoft.com/office/powerpoint/2010/main" val="3126568724"/>
      </p:ext>
    </p:extLst>
  </p:cSld>
  <p:clrMapOvr>
    <a:masterClrMapping/>
  </p:clrMapOvr>
  <p:transition>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583409"/>
            <a:ext cx="7886700" cy="1167570"/>
          </a:xfrm>
        </p:spPr>
        <p:txBody>
          <a:bodyPr/>
          <a:lstStyle/>
          <a:p>
            <a:pPr algn="ctr"/>
            <a:r>
              <a:rPr lang="en-US" sz="3600" dirty="0" smtClean="0">
                <a:latin typeface="Garamond" panose="02020404030301010803" pitchFamily="18" charset="0"/>
              </a:rPr>
              <a:t>Medium and Lower Population </a:t>
            </a:r>
            <a:br>
              <a:rPr lang="en-US" sz="3600" dirty="0" smtClean="0">
                <a:latin typeface="Garamond" panose="02020404030301010803" pitchFamily="18" charset="0"/>
              </a:rPr>
            </a:br>
            <a:r>
              <a:rPr lang="en-US" sz="3600" dirty="0" smtClean="0">
                <a:latin typeface="Garamond" panose="02020404030301010803" pitchFamily="18" charset="0"/>
              </a:rPr>
              <a:t>VSPC Requirements</a:t>
            </a:r>
            <a:endParaRPr lang="en-US" sz="3600" dirty="0">
              <a:latin typeface="Garamond" panose="02020404030301010803" pitchFamily="18" charset="0"/>
            </a:endParaRPr>
          </a:p>
        </p:txBody>
      </p:sp>
      <p:sp>
        <p:nvSpPr>
          <p:cNvPr id="3" name="Content Placeholder 2"/>
          <p:cNvSpPr>
            <a:spLocks noGrp="1"/>
          </p:cNvSpPr>
          <p:nvPr>
            <p:ph idx="1"/>
          </p:nvPr>
        </p:nvSpPr>
        <p:spPr/>
        <p:txBody>
          <a:bodyPr/>
          <a:lstStyle/>
          <a:p>
            <a:pPr marL="0" indent="0">
              <a:spcBef>
                <a:spcPct val="0"/>
              </a:spcBef>
              <a:buNone/>
            </a:pPr>
            <a:endPar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endParaRPr lang="en-US" altLang="en-US" sz="825"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r>
              <a:rPr lang="en-US" altLang="en-US" sz="825"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rPr>
              <a:t>Gunnison County (9,804 pop) opened three VSPCs on Election Day 2016.  </a:t>
            </a:r>
            <a:r>
              <a:rPr lang="en-US" alt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rPr>
              <a:t>Rio Blanco County (3,894 pop), San Miguel County (5,055), and Yuma County (5,307) each opened two VSPCs for 2016 General Election.</a:t>
            </a:r>
            <a:endParaRPr lang="en-US" altLang="en-US" sz="1350" dirty="0">
              <a:solidFill>
                <a:prstClr val="black"/>
              </a:solidFill>
              <a:latin typeface="Arial" panose="020B0604020202020204" pitchFamily="34" charset="0"/>
            </a:endParaRPr>
          </a:p>
          <a:p>
            <a:endParaRPr lang="en-US" dirty="0" smtClean="0"/>
          </a:p>
          <a:p>
            <a:endParaRPr lang="en-US" dirty="0"/>
          </a:p>
          <a:p>
            <a:endParaRPr lang="en-US" dirty="0" smtClean="0"/>
          </a:p>
          <a:p>
            <a:endParaRPr lang="en-US" dirty="0"/>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347157620"/>
              </p:ext>
            </p:extLst>
          </p:nvPr>
        </p:nvGraphicFramePr>
        <p:xfrm>
          <a:off x="700392" y="2003425"/>
          <a:ext cx="7767333" cy="3113324"/>
        </p:xfrm>
        <a:graphic>
          <a:graphicData uri="http://schemas.openxmlformats.org/drawingml/2006/table">
            <a:tbl>
              <a:tblPr firstRow="1" firstCol="1" bandRow="1"/>
              <a:tblGrid>
                <a:gridCol w="1186774"/>
                <a:gridCol w="1186775"/>
                <a:gridCol w="963039"/>
                <a:gridCol w="807395"/>
                <a:gridCol w="729575"/>
                <a:gridCol w="797668"/>
                <a:gridCol w="690664"/>
                <a:gridCol w="690664"/>
                <a:gridCol w="714779"/>
              </a:tblGrid>
              <a:tr h="272921">
                <a:tc>
                  <a:txBody>
                    <a:bodyPr/>
                    <a:lstStyle/>
                    <a:p>
                      <a:pPr marL="0" marR="0">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spcBef>
                          <a:spcPts val="0"/>
                        </a:spcBef>
                        <a:spcAft>
                          <a:spcPts val="0"/>
                        </a:spcAft>
                      </a:pPr>
                      <a:r>
                        <a:rPr lang="en-US" sz="1200" b="1" dirty="0" smtClean="0">
                          <a:effectLst/>
                          <a:latin typeface="Arial" panose="020B0604020202020204" pitchFamily="34" charset="0"/>
                          <a:ea typeface="Calibri" panose="020F0502020204030204" pitchFamily="34" charset="0"/>
                          <a:cs typeface="Arial" panose="020B0604020202020204" pitchFamily="34" charset="0"/>
                        </a:rPr>
                        <a:t>2016 Active </a:t>
                      </a:r>
                      <a:r>
                        <a:rPr lang="en-US" sz="1200" b="1" dirty="0">
                          <a:effectLst/>
                          <a:latin typeface="Arial" panose="020B0604020202020204" pitchFamily="34" charset="0"/>
                          <a:ea typeface="Calibri" panose="020F0502020204030204" pitchFamily="34" charset="0"/>
                          <a:cs typeface="Arial" panose="020B0604020202020204" pitchFamily="34" charset="0"/>
                        </a:rPr>
                        <a:t>Pop</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VSPCs 10.24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spcBef>
                          <a:spcPts val="0"/>
                        </a:spcBef>
                        <a:spcAft>
                          <a:spcPts val="0"/>
                        </a:spcAft>
                      </a:pPr>
                      <a:r>
                        <a:rPr lang="en-US" sz="1200" b="1">
                          <a:effectLst/>
                          <a:latin typeface="Arial" panose="020B0604020202020204" pitchFamily="34" charset="0"/>
                          <a:ea typeface="Calibri" panose="020F0502020204030204" pitchFamily="34" charset="0"/>
                          <a:cs typeface="Arial" panose="020B0604020202020204" pitchFamily="34" charset="0"/>
                        </a:rPr>
                        <a:t>VSPCs 11.5</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spcBef>
                          <a:spcPts val="0"/>
                        </a:spcBef>
                        <a:spcAft>
                          <a:spcPts val="0"/>
                        </a:spcAft>
                      </a:pPr>
                      <a:r>
                        <a:rPr lang="en-US" sz="1200" b="1">
                          <a:effectLst/>
                          <a:latin typeface="Arial" panose="020B0604020202020204" pitchFamily="34" charset="0"/>
                          <a:ea typeface="Calibri" panose="020F0502020204030204" pitchFamily="34" charset="0"/>
                          <a:cs typeface="Arial" panose="020B0604020202020204" pitchFamily="34" charset="0"/>
                        </a:rPr>
                        <a:t>VSPCs 11.7</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spcBef>
                          <a:spcPts val="0"/>
                        </a:spcBef>
                        <a:spcAft>
                          <a:spcPts val="0"/>
                        </a:spcAft>
                      </a:pPr>
                      <a:r>
                        <a:rPr lang="en-US" sz="1200" b="1">
                          <a:effectLst/>
                          <a:latin typeface="Arial" panose="020B0604020202020204" pitchFamily="34" charset="0"/>
                          <a:ea typeface="Calibri" panose="020F0502020204030204" pitchFamily="34" charset="0"/>
                          <a:cs typeface="Arial" panose="020B0604020202020204" pitchFamily="34" charset="0"/>
                        </a:rPr>
                        <a:t>VSPCs 11.8</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spcBef>
                          <a:spcPts val="0"/>
                        </a:spcBef>
                        <a:spcAft>
                          <a:spcPts val="0"/>
                        </a:spcAft>
                      </a:pPr>
                      <a:r>
                        <a:rPr lang="en-US" sz="1200" b="1">
                          <a:effectLst/>
                          <a:latin typeface="Arial" panose="020B0604020202020204" pitchFamily="34" charset="0"/>
                          <a:ea typeface="Calibri" panose="020F0502020204030204" pitchFamily="34" charset="0"/>
                          <a:cs typeface="Arial" panose="020B0604020202020204" pitchFamily="34" charset="0"/>
                        </a:rPr>
                        <a:t>Statute 10.24</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spcBef>
                          <a:spcPts val="0"/>
                        </a:spcBef>
                        <a:spcAft>
                          <a:spcPts val="0"/>
                        </a:spcAft>
                      </a:pPr>
                      <a:r>
                        <a:rPr lang="en-US" sz="1200" b="1">
                          <a:effectLst/>
                          <a:latin typeface="Arial" panose="020B0604020202020204" pitchFamily="34" charset="0"/>
                          <a:ea typeface="Calibri" panose="020F0502020204030204" pitchFamily="34" charset="0"/>
                          <a:cs typeface="Arial" panose="020B0604020202020204" pitchFamily="34" charset="0"/>
                        </a:rPr>
                        <a:t>Statute 11.8</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spcBef>
                          <a:spcPts val="0"/>
                        </a:spcBef>
                        <a:spcAft>
                          <a:spcPts val="0"/>
                        </a:spcAft>
                      </a:pPr>
                      <a:r>
                        <a:rPr lang="en-US" sz="1200" b="1">
                          <a:effectLst/>
                          <a:latin typeface="Arial" panose="020B0604020202020204" pitchFamily="34" charset="0"/>
                          <a:ea typeface="Calibri" panose="020F0502020204030204" pitchFamily="34" charset="0"/>
                          <a:cs typeface="Arial" panose="020B0604020202020204" pitchFamily="34" charset="0"/>
                        </a:rPr>
                        <a:t>Primary Statute</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136460">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Montrose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24,819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60">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Summit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19,931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60">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Delta</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19,591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60">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Elbert</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18,152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60">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Teller</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16,809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60">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Routt</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16,937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60">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Montezuma</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16,435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60">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Morgan</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14,493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4</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60">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Chafee</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12,836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60">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Pitkin</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12,705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60">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Park</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12,475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60">
                <a:tc>
                  <a:txBody>
                    <a:bodyPr/>
                    <a:lstStyle/>
                    <a:p>
                      <a:pPr marL="0" marR="0">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Logan</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11,334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60">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Otero</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10,683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60">
                <a:tc>
                  <a:txBody>
                    <a:bodyPr/>
                    <a:lstStyle/>
                    <a:p>
                      <a:pPr marL="0" marR="0">
                        <a:spcBef>
                          <a:spcPts val="0"/>
                        </a:spcBef>
                        <a:spcAft>
                          <a:spcPts val="0"/>
                        </a:spcAft>
                      </a:pPr>
                      <a:r>
                        <a:rPr lang="en-US" sz="1200" b="1" dirty="0" smtClean="0">
                          <a:effectLst/>
                          <a:latin typeface="Arial" panose="020B0604020202020204" pitchFamily="34" charset="0"/>
                          <a:ea typeface="Calibri" panose="020F0502020204030204" pitchFamily="34" charset="0"/>
                          <a:cs typeface="Arial" panose="020B0604020202020204" pitchFamily="34" charset="0"/>
                        </a:rPr>
                        <a:t>Grand</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10,336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244">
                <a:tc>
                  <a:txBody>
                    <a:bodyPr/>
                    <a:lstStyle/>
                    <a:p>
                      <a:pPr marL="0" marR="0">
                        <a:spcBef>
                          <a:spcPts val="0"/>
                        </a:spcBef>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34 </a:t>
                      </a: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Counties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BDD6EE"/>
                    </a:solidFill>
                  </a:tcPr>
                </a:tc>
                <a:tc>
                  <a:txBody>
                    <a:bodyPr/>
                    <a:lstStyle/>
                    <a:p>
                      <a:pPr marL="0" marR="0" algn="r">
                        <a:spcBef>
                          <a:spcPts val="0"/>
                        </a:spcBef>
                        <a:spcAft>
                          <a:spcPts val="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Under 10,000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AFF5447B-C807-4E87-8BD4-D4A5A0FE893C}" type="slidenum">
              <a:rPr lang="en-US" smtClean="0"/>
              <a:t>18</a:t>
            </a:fld>
            <a:endParaRPr lang="en-US"/>
          </a:p>
        </p:txBody>
      </p:sp>
    </p:spTree>
    <p:extLst>
      <p:ext uri="{BB962C8B-B14F-4D97-AF65-F5344CB8AC3E}">
        <p14:creationId xmlns:p14="http://schemas.microsoft.com/office/powerpoint/2010/main" val="1480505592"/>
      </p:ext>
    </p:extLst>
  </p:cSld>
  <p:clrMapOvr>
    <a:masterClrMapping/>
  </p:clrMapOvr>
  <p:transition>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Current formula</a:t>
            </a:r>
            <a:endParaRPr lang="en-US" dirty="0">
              <a:latin typeface="Garamond" panose="02020404030301010803" pitchFamily="18" charset="0"/>
            </a:endParaRPr>
          </a:p>
        </p:txBody>
      </p:sp>
      <p:sp>
        <p:nvSpPr>
          <p:cNvPr id="3" name="Content Placeholder 2"/>
          <p:cNvSpPr>
            <a:spLocks noGrp="1"/>
          </p:cNvSpPr>
          <p:nvPr>
            <p:ph idx="1"/>
          </p:nvPr>
        </p:nvSpPr>
        <p:spPr>
          <a:xfrm>
            <a:off x="381000" y="1504950"/>
            <a:ext cx="7772400" cy="4962525"/>
          </a:xfrm>
        </p:spPr>
        <p:txBody>
          <a:bodyPr/>
          <a:lstStyle/>
          <a:p>
            <a:r>
              <a:rPr lang="en-US" sz="2000" b="0" dirty="0">
                <a:effectLst/>
                <a:latin typeface="Garamond" panose="02020404030301010803" pitchFamily="18" charset="0"/>
              </a:rPr>
              <a:t>General </a:t>
            </a:r>
            <a:r>
              <a:rPr lang="en-US" sz="2000" b="0" dirty="0" smtClean="0">
                <a:effectLst/>
                <a:latin typeface="Garamond" panose="02020404030301010803" pitchFamily="18" charset="0"/>
              </a:rPr>
              <a:t>election</a:t>
            </a:r>
            <a:r>
              <a:rPr lang="en-US" sz="2000" b="0" dirty="0">
                <a:effectLst/>
                <a:latin typeface="Garamond" panose="02020404030301010803" pitchFamily="18" charset="0"/>
              </a:rPr>
              <a:t> </a:t>
            </a:r>
            <a:r>
              <a:rPr lang="en-US" sz="2000" b="0" dirty="0" smtClean="0">
                <a:effectLst/>
                <a:latin typeface="Garamond" panose="02020404030301010803" pitchFamily="18" charset="0"/>
              </a:rPr>
              <a:t>(1-5-102.9(1)(</a:t>
            </a:r>
            <a:r>
              <a:rPr lang="en-US" sz="2000" b="0" dirty="0">
                <a:effectLst/>
                <a:latin typeface="Garamond" panose="02020404030301010803" pitchFamily="18" charset="0"/>
              </a:rPr>
              <a:t>a</a:t>
            </a:r>
            <a:r>
              <a:rPr lang="en-US" sz="2000" b="0" dirty="0" smtClean="0">
                <a:effectLst/>
                <a:latin typeface="Garamond" panose="02020404030301010803" pitchFamily="18" charset="0"/>
              </a:rPr>
              <a:t>), C.R.S.) </a:t>
            </a:r>
            <a:endParaRPr lang="en-US" sz="2000" b="0" dirty="0">
              <a:effectLst/>
              <a:latin typeface="Garamond" panose="02020404030301010803" pitchFamily="18" charset="0"/>
            </a:endParaRPr>
          </a:p>
          <a:p>
            <a:pPr lvl="1"/>
            <a:r>
              <a:rPr lang="en-US" sz="1600" b="0" dirty="0">
                <a:effectLst/>
                <a:latin typeface="Garamond" panose="02020404030301010803" pitchFamily="18" charset="0"/>
              </a:rPr>
              <a:t>E</a:t>
            </a:r>
            <a:r>
              <a:rPr lang="en-US" sz="1600" b="0" dirty="0" smtClean="0">
                <a:effectLst/>
                <a:latin typeface="Garamond" panose="02020404030301010803" pitchFamily="18" charset="0"/>
              </a:rPr>
              <a:t>ach </a:t>
            </a:r>
            <a:r>
              <a:rPr lang="en-US" sz="1600" b="0" dirty="0">
                <a:effectLst/>
                <a:latin typeface="Garamond" panose="02020404030301010803" pitchFamily="18" charset="0"/>
              </a:rPr>
              <a:t>county clerk and recorder shall designate a minimum number of voter service and polling centers, as follows: </a:t>
            </a:r>
            <a:endParaRPr lang="en-US" sz="1600" b="0" dirty="0" smtClean="0">
              <a:effectLst/>
              <a:latin typeface="Garamond" panose="02020404030301010803" pitchFamily="18" charset="0"/>
            </a:endParaRPr>
          </a:p>
          <a:p>
            <a:pPr lvl="1"/>
            <a:r>
              <a:rPr lang="en-US" sz="1600" b="0" dirty="0" smtClean="0">
                <a:effectLst/>
                <a:latin typeface="Garamond" panose="02020404030301010803" pitchFamily="18" charset="0"/>
              </a:rPr>
              <a:t>For </a:t>
            </a:r>
            <a:r>
              <a:rPr lang="en-US" sz="1600" b="0" dirty="0">
                <a:effectLst/>
                <a:latin typeface="Garamond" panose="02020404030301010803" pitchFamily="18" charset="0"/>
              </a:rPr>
              <a:t>counties with </a:t>
            </a:r>
            <a:r>
              <a:rPr lang="en-US" sz="1600" dirty="0">
                <a:effectLst/>
                <a:latin typeface="Garamond" panose="02020404030301010803" pitchFamily="18" charset="0"/>
              </a:rPr>
              <a:t>at least twenty-five thousand active electors</a:t>
            </a:r>
            <a:r>
              <a:rPr lang="en-US" sz="1600" b="0" dirty="0">
                <a:effectLst/>
                <a:latin typeface="Garamond" panose="02020404030301010803" pitchFamily="18" charset="0"/>
              </a:rPr>
              <a:t>: (A) During the period designated for early voting, at least </a:t>
            </a:r>
            <a:r>
              <a:rPr lang="en-US" sz="1600" b="0" u="sng" dirty="0">
                <a:effectLst/>
                <a:latin typeface="Garamond" panose="02020404030301010803" pitchFamily="18" charset="0"/>
              </a:rPr>
              <a:t>one voter service and polling center for each thirty thousand active electors</a:t>
            </a:r>
            <a:r>
              <a:rPr lang="en-US" sz="1600" b="0" dirty="0">
                <a:effectLst/>
                <a:latin typeface="Garamond" panose="02020404030301010803" pitchFamily="18" charset="0"/>
              </a:rPr>
              <a:t>; except that there must be at least one voter service and polling center in each such county; and (B) On election day, at least </a:t>
            </a:r>
            <a:r>
              <a:rPr lang="en-US" sz="1600" b="0" u="sng" dirty="0">
                <a:effectLst/>
                <a:latin typeface="Garamond" panose="02020404030301010803" pitchFamily="18" charset="0"/>
              </a:rPr>
              <a:t>one voter service and polling center for every fifteen thousand active electors</a:t>
            </a:r>
            <a:r>
              <a:rPr lang="en-US" sz="1600" b="0" dirty="0">
                <a:effectLst/>
                <a:latin typeface="Garamond" panose="02020404030301010803" pitchFamily="18" charset="0"/>
              </a:rPr>
              <a:t>, but no fewer than three in each such county. </a:t>
            </a:r>
            <a:endParaRPr lang="en-US" sz="1600" b="0" dirty="0" smtClean="0">
              <a:effectLst/>
              <a:latin typeface="Garamond" panose="02020404030301010803" pitchFamily="18" charset="0"/>
            </a:endParaRPr>
          </a:p>
          <a:p>
            <a:pPr lvl="1"/>
            <a:r>
              <a:rPr lang="en-US" sz="1600" b="0" dirty="0" smtClean="0">
                <a:effectLst/>
                <a:latin typeface="Garamond" panose="02020404030301010803" pitchFamily="18" charset="0"/>
              </a:rPr>
              <a:t>For </a:t>
            </a:r>
            <a:r>
              <a:rPr lang="en-US" sz="1600" b="0" dirty="0">
                <a:effectLst/>
                <a:latin typeface="Garamond" panose="02020404030301010803" pitchFamily="18" charset="0"/>
              </a:rPr>
              <a:t>counties with </a:t>
            </a:r>
            <a:r>
              <a:rPr lang="en-US" sz="1600" dirty="0">
                <a:effectLst/>
                <a:latin typeface="Garamond" panose="02020404030301010803" pitchFamily="18" charset="0"/>
              </a:rPr>
              <a:t>at least ten thousand, but fewer than twenty-five thousand</a:t>
            </a:r>
            <a:r>
              <a:rPr lang="en-US" sz="1600" b="0" dirty="0">
                <a:effectLst/>
                <a:latin typeface="Garamond" panose="02020404030301010803" pitchFamily="18" charset="0"/>
              </a:rPr>
              <a:t>, active electors: (A) During the period designated for early voting, at least one voter service and polling center; and (B) On election day, </a:t>
            </a:r>
            <a:r>
              <a:rPr lang="en-US" sz="1600" b="0" u="sng" dirty="0">
                <a:effectLst/>
                <a:latin typeface="Garamond" panose="02020404030301010803" pitchFamily="18" charset="0"/>
              </a:rPr>
              <a:t>at least three voter service and polling centers</a:t>
            </a:r>
            <a:r>
              <a:rPr lang="en-US" sz="1600" b="0" dirty="0">
                <a:effectLst/>
                <a:latin typeface="Garamond" panose="02020404030301010803" pitchFamily="18" charset="0"/>
              </a:rPr>
              <a:t>. </a:t>
            </a:r>
            <a:endParaRPr lang="en-US" sz="1600" b="0" dirty="0" smtClean="0">
              <a:effectLst/>
              <a:latin typeface="Garamond" panose="02020404030301010803" pitchFamily="18" charset="0"/>
            </a:endParaRPr>
          </a:p>
          <a:p>
            <a:pPr lvl="1"/>
            <a:r>
              <a:rPr lang="en-US" sz="1600" b="0" dirty="0" smtClean="0">
                <a:effectLst/>
                <a:latin typeface="Garamond" panose="02020404030301010803" pitchFamily="18" charset="0"/>
              </a:rPr>
              <a:t>For </a:t>
            </a:r>
            <a:r>
              <a:rPr lang="en-US" sz="1600" b="0" dirty="0">
                <a:effectLst/>
                <a:latin typeface="Garamond" panose="02020404030301010803" pitchFamily="18" charset="0"/>
              </a:rPr>
              <a:t>counties with </a:t>
            </a:r>
            <a:r>
              <a:rPr lang="en-US" sz="1600" dirty="0">
                <a:effectLst/>
                <a:latin typeface="Garamond" panose="02020404030301010803" pitchFamily="18" charset="0"/>
              </a:rPr>
              <a:t>fewer than ten thousand active electors</a:t>
            </a:r>
            <a:r>
              <a:rPr lang="en-US" sz="1600" b="0" dirty="0">
                <a:effectLst/>
                <a:latin typeface="Garamond" panose="02020404030301010803" pitchFamily="18" charset="0"/>
              </a:rPr>
              <a:t>: (A) During the period designated for early voting, at least one voter service and polling center; and (B) On election day, at least one voter service and polling center. </a:t>
            </a:r>
          </a:p>
          <a:p>
            <a:pPr lvl="1"/>
            <a:r>
              <a:rPr lang="en-US" sz="1600" b="0" dirty="0">
                <a:effectLst/>
                <a:latin typeface="Garamond" panose="02020404030301010803" pitchFamily="18" charset="0"/>
              </a:rPr>
              <a:t>T</a:t>
            </a:r>
            <a:r>
              <a:rPr lang="en-US" sz="1600" b="0" dirty="0" smtClean="0">
                <a:effectLst/>
                <a:latin typeface="Garamond" panose="02020404030301010803" pitchFamily="18" charset="0"/>
              </a:rPr>
              <a:t>he </a:t>
            </a:r>
            <a:r>
              <a:rPr lang="en-US" sz="1600" b="0" dirty="0">
                <a:effectLst/>
                <a:latin typeface="Garamond" panose="02020404030301010803" pitchFamily="18" charset="0"/>
              </a:rPr>
              <a:t>number of active electors in a county is the number of active electors registered in the county on the date of the previous presidential election.</a:t>
            </a:r>
          </a:p>
          <a:p>
            <a:endParaRPr lang="en-US" dirty="0"/>
          </a:p>
        </p:txBody>
      </p:sp>
      <p:sp>
        <p:nvSpPr>
          <p:cNvPr id="5" name="Slide Number Placeholder 4"/>
          <p:cNvSpPr>
            <a:spLocks noGrp="1"/>
          </p:cNvSpPr>
          <p:nvPr>
            <p:ph type="sldNum" sz="quarter" idx="12"/>
          </p:nvPr>
        </p:nvSpPr>
        <p:spPr/>
        <p:txBody>
          <a:bodyPr/>
          <a:lstStyle/>
          <a:p>
            <a:pPr>
              <a:defRPr/>
            </a:pPr>
            <a:fld id="{3F2EAB85-1E62-46D3-BF19-65C2E05E3CDA}" type="slidenum">
              <a:rPr lang="en-US" altLang="en-US" smtClean="0"/>
              <a:pPr>
                <a:defRPr/>
              </a:pPr>
              <a:t>19</a:t>
            </a:fld>
            <a:endParaRPr lang="en-US" altLang="en-US"/>
          </a:p>
        </p:txBody>
      </p:sp>
    </p:spTree>
    <p:extLst>
      <p:ext uri="{BB962C8B-B14F-4D97-AF65-F5344CB8AC3E}">
        <p14:creationId xmlns:p14="http://schemas.microsoft.com/office/powerpoint/2010/main" val="3250870561"/>
      </p:ext>
    </p:extLst>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Suggestions (pg. 1)</a:t>
            </a:r>
            <a:endParaRPr lang="en-US" dirty="0">
              <a:latin typeface="Garamond" panose="02020404030301010803" pitchFamily="18" charset="0"/>
            </a:endParaRPr>
          </a:p>
        </p:txBody>
      </p:sp>
      <p:sp>
        <p:nvSpPr>
          <p:cNvPr id="3" name="Content Placeholder 2"/>
          <p:cNvSpPr>
            <a:spLocks noGrp="1"/>
          </p:cNvSpPr>
          <p:nvPr>
            <p:ph idx="1"/>
          </p:nvPr>
        </p:nvSpPr>
        <p:spPr>
          <a:xfrm>
            <a:off x="474662" y="1512651"/>
            <a:ext cx="7772400" cy="4640499"/>
          </a:xfrm>
        </p:spPr>
        <p:txBody>
          <a:bodyPr/>
          <a:lstStyle/>
          <a:p>
            <a:r>
              <a:rPr lang="en-US" sz="1800" b="0" dirty="0" smtClean="0">
                <a:effectLst/>
                <a:latin typeface="Garamond" panose="02020404030301010803" pitchFamily="18" charset="0"/>
              </a:rPr>
              <a:t>Eliminate first </a:t>
            </a:r>
            <a:r>
              <a:rPr lang="en-US" sz="1800" b="0" dirty="0" smtClean="0">
                <a:effectLst/>
                <a:latin typeface="Garamond" panose="02020404030301010803" pitchFamily="18" charset="0"/>
              </a:rPr>
              <a:t>week of early voting at VSPCs in general election</a:t>
            </a:r>
          </a:p>
          <a:p>
            <a:r>
              <a:rPr lang="en-US" sz="1800" b="0" dirty="0" smtClean="0">
                <a:effectLst/>
                <a:latin typeface="Garamond" panose="02020404030301010803" pitchFamily="18" charset="0"/>
              </a:rPr>
              <a:t>Modify </a:t>
            </a:r>
            <a:r>
              <a:rPr lang="en-US" sz="1800" b="0" dirty="0" smtClean="0">
                <a:effectLst/>
                <a:latin typeface="Garamond" panose="02020404030301010803" pitchFamily="18" charset="0"/>
              </a:rPr>
              <a:t>(or allow SOS to waive) </a:t>
            </a:r>
            <a:r>
              <a:rPr lang="en-US" sz="1800" b="0" dirty="0" smtClean="0">
                <a:effectLst/>
                <a:latin typeface="Garamond" panose="02020404030301010803" pitchFamily="18" charset="0"/>
              </a:rPr>
              <a:t>parts of </a:t>
            </a:r>
            <a:r>
              <a:rPr lang="en-US" sz="1800" b="0" dirty="0" smtClean="0">
                <a:effectLst/>
                <a:latin typeface="Garamond" panose="02020404030301010803" pitchFamily="18" charset="0"/>
              </a:rPr>
              <a:t>formulas</a:t>
            </a:r>
            <a:endParaRPr lang="en-US" sz="1800" b="0" dirty="0">
              <a:effectLst/>
              <a:latin typeface="Garamond" panose="02020404030301010803" pitchFamily="18" charset="0"/>
            </a:endParaRPr>
          </a:p>
          <a:p>
            <a:pPr lvl="1"/>
            <a:r>
              <a:rPr lang="en-US" sz="1800" b="0" dirty="0" smtClean="0">
                <a:effectLst/>
                <a:latin typeface="Garamond" panose="02020404030301010803" pitchFamily="18" charset="0"/>
              </a:rPr>
              <a:t>Eliminate the first Saturday </a:t>
            </a:r>
          </a:p>
          <a:p>
            <a:pPr lvl="1"/>
            <a:r>
              <a:rPr lang="en-US" sz="1800" b="0" dirty="0" smtClean="0">
                <a:effectLst/>
                <a:latin typeface="Garamond" panose="02020404030301010803" pitchFamily="18" charset="0"/>
              </a:rPr>
              <a:t>Decrease </a:t>
            </a:r>
            <a:r>
              <a:rPr lang="en-US" sz="1800" b="0" dirty="0" smtClean="0">
                <a:effectLst/>
                <a:latin typeface="Garamond" panose="02020404030301010803" pitchFamily="18" charset="0"/>
              </a:rPr>
              <a:t>required number of VSPCs in first </a:t>
            </a:r>
            <a:r>
              <a:rPr lang="en-US" sz="1800" b="0" dirty="0" smtClean="0">
                <a:effectLst/>
                <a:latin typeface="Garamond" panose="02020404030301010803" pitchFamily="18" charset="0"/>
              </a:rPr>
              <a:t>6-10 days of early voting</a:t>
            </a:r>
            <a:endParaRPr lang="en-US" sz="1800" b="0" dirty="0" smtClean="0">
              <a:effectLst/>
              <a:latin typeface="Garamond" panose="02020404030301010803" pitchFamily="18" charset="0"/>
            </a:endParaRPr>
          </a:p>
          <a:p>
            <a:pPr lvl="1"/>
            <a:r>
              <a:rPr lang="en-US" sz="1800" b="0" dirty="0" smtClean="0">
                <a:effectLst/>
                <a:latin typeface="Garamond" panose="02020404030301010803" pitchFamily="18" charset="0"/>
              </a:rPr>
              <a:t>Waive formula based on </a:t>
            </a:r>
            <a:r>
              <a:rPr lang="en-US" sz="1800" b="0" dirty="0" smtClean="0">
                <a:effectLst/>
                <a:latin typeface="Garamond" panose="02020404030301010803" pitchFamily="18" charset="0"/>
              </a:rPr>
              <a:t>geography/population centers</a:t>
            </a:r>
          </a:p>
          <a:p>
            <a:pPr lvl="1"/>
            <a:r>
              <a:rPr lang="en-US" sz="1800" b="0" dirty="0" smtClean="0">
                <a:effectLst/>
                <a:latin typeface="Garamond" panose="02020404030301010803" pitchFamily="18" charset="0"/>
              </a:rPr>
              <a:t>Set/Waive </a:t>
            </a:r>
            <a:r>
              <a:rPr lang="en-US" sz="1800" b="0" dirty="0" smtClean="0">
                <a:effectLst/>
                <a:latin typeface="Garamond" panose="02020404030301010803" pitchFamily="18" charset="0"/>
              </a:rPr>
              <a:t>formula </a:t>
            </a:r>
            <a:r>
              <a:rPr lang="en-US" sz="1800" b="0" dirty="0" smtClean="0">
                <a:effectLst/>
                <a:latin typeface="Garamond" panose="02020404030301010803" pitchFamily="18" charset="0"/>
              </a:rPr>
              <a:t>based on </a:t>
            </a:r>
            <a:r>
              <a:rPr lang="en-US" sz="1800" b="0" dirty="0" smtClean="0">
                <a:effectLst/>
                <a:latin typeface="Garamond" panose="02020404030301010803" pitchFamily="18" charset="0"/>
              </a:rPr>
              <a:t>throughput calculus </a:t>
            </a:r>
            <a:endParaRPr lang="en-US" sz="1800" b="0" dirty="0">
              <a:effectLst/>
              <a:latin typeface="Garamond" panose="02020404030301010803" pitchFamily="18" charset="0"/>
            </a:endParaRPr>
          </a:p>
          <a:p>
            <a:pPr lvl="1"/>
            <a:r>
              <a:rPr lang="en-US" sz="1800" b="0" dirty="0" smtClean="0">
                <a:effectLst/>
                <a:latin typeface="Garamond" panose="02020404030301010803" pitchFamily="18" charset="0"/>
              </a:rPr>
              <a:t>Increase </a:t>
            </a:r>
            <a:r>
              <a:rPr lang="en-US" sz="1800" b="0" dirty="0" smtClean="0">
                <a:effectLst/>
                <a:latin typeface="Garamond" panose="02020404030301010803" pitchFamily="18" charset="0"/>
              </a:rPr>
              <a:t>number </a:t>
            </a:r>
            <a:r>
              <a:rPr lang="en-US" sz="1800" b="0" dirty="0" smtClean="0">
                <a:effectLst/>
                <a:latin typeface="Garamond" panose="02020404030301010803" pitchFamily="18" charset="0"/>
              </a:rPr>
              <a:t>of VSPCs on </a:t>
            </a:r>
            <a:r>
              <a:rPr lang="en-US" sz="1800" b="0" dirty="0" smtClean="0">
                <a:effectLst/>
                <a:latin typeface="Garamond" panose="02020404030301010803" pitchFamily="18" charset="0"/>
              </a:rPr>
              <a:t>Monday and </a:t>
            </a:r>
            <a:r>
              <a:rPr lang="en-US" sz="1800" b="0" dirty="0">
                <a:effectLst/>
                <a:latin typeface="Garamond" panose="02020404030301010803" pitchFamily="18" charset="0"/>
              </a:rPr>
              <a:t>E</a:t>
            </a:r>
            <a:r>
              <a:rPr lang="en-US" sz="1800" b="0" dirty="0" smtClean="0">
                <a:effectLst/>
                <a:latin typeface="Garamond" panose="02020404030301010803" pitchFamily="18" charset="0"/>
              </a:rPr>
              <a:t>lection </a:t>
            </a:r>
            <a:r>
              <a:rPr lang="en-US" sz="1800" b="0" dirty="0">
                <a:effectLst/>
                <a:latin typeface="Garamond" panose="02020404030301010803" pitchFamily="18" charset="0"/>
              </a:rPr>
              <a:t>D</a:t>
            </a:r>
            <a:r>
              <a:rPr lang="en-US" sz="1800" b="0" dirty="0" smtClean="0">
                <a:effectLst/>
                <a:latin typeface="Garamond" panose="02020404030301010803" pitchFamily="18" charset="0"/>
              </a:rPr>
              <a:t>ay</a:t>
            </a:r>
          </a:p>
          <a:p>
            <a:pPr lvl="1"/>
            <a:r>
              <a:rPr lang="en-US" sz="1800" b="0" dirty="0" smtClean="0">
                <a:effectLst/>
                <a:latin typeface="Garamond" panose="02020404030301010803" pitchFamily="18" charset="0"/>
              </a:rPr>
              <a:t>Adjust active voter tier (Create a 4</a:t>
            </a:r>
            <a:r>
              <a:rPr lang="en-US" sz="1800" b="0" baseline="30000" dirty="0" smtClean="0">
                <a:effectLst/>
                <a:latin typeface="Garamond" panose="02020404030301010803" pitchFamily="18" charset="0"/>
              </a:rPr>
              <a:t>th</a:t>
            </a:r>
            <a:r>
              <a:rPr lang="en-US" sz="1800" b="0" dirty="0" smtClean="0">
                <a:effectLst/>
                <a:latin typeface="Garamond" panose="02020404030301010803" pitchFamily="18" charset="0"/>
              </a:rPr>
              <a:t> tier for counties and move thresholds)</a:t>
            </a:r>
            <a:endParaRPr lang="en-US" sz="1800" b="0" dirty="0" smtClean="0">
              <a:effectLst/>
              <a:latin typeface="Garamond" panose="02020404030301010803" pitchFamily="18" charset="0"/>
            </a:endParaRPr>
          </a:p>
        </p:txBody>
      </p:sp>
      <p:sp>
        <p:nvSpPr>
          <p:cNvPr id="5" name="Slide Number Placeholder 4"/>
          <p:cNvSpPr>
            <a:spLocks noGrp="1"/>
          </p:cNvSpPr>
          <p:nvPr>
            <p:ph type="sldNum" sz="quarter" idx="12"/>
          </p:nvPr>
        </p:nvSpPr>
        <p:spPr/>
        <p:txBody>
          <a:bodyPr/>
          <a:lstStyle/>
          <a:p>
            <a:pPr>
              <a:defRPr/>
            </a:pPr>
            <a:fld id="{3F2EAB85-1E62-46D3-BF19-65C2E05E3CDA}" type="slidenum">
              <a:rPr lang="en-US" altLang="en-US" smtClean="0"/>
              <a:pPr>
                <a:defRPr/>
              </a:pPr>
              <a:t>2</a:t>
            </a:fld>
            <a:endParaRPr lang="en-US" altLang="en-US"/>
          </a:p>
        </p:txBody>
      </p:sp>
    </p:spTree>
    <p:extLst>
      <p:ext uri="{BB962C8B-B14F-4D97-AF65-F5344CB8AC3E}">
        <p14:creationId xmlns:p14="http://schemas.microsoft.com/office/powerpoint/2010/main" val="4233963127"/>
      </p:ext>
    </p:extLst>
  </p:cSld>
  <p:clrMapOvr>
    <a:masterClrMapping/>
  </p:clrMapOvr>
  <p:transition>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Current formula</a:t>
            </a:r>
            <a:endParaRPr lang="en-US" dirty="0">
              <a:latin typeface="Garamond" panose="02020404030301010803" pitchFamily="18" charset="0"/>
            </a:endParaRPr>
          </a:p>
        </p:txBody>
      </p:sp>
      <p:sp>
        <p:nvSpPr>
          <p:cNvPr id="3" name="Content Placeholder 2"/>
          <p:cNvSpPr>
            <a:spLocks noGrp="1"/>
          </p:cNvSpPr>
          <p:nvPr>
            <p:ph idx="1"/>
          </p:nvPr>
        </p:nvSpPr>
        <p:spPr>
          <a:xfrm>
            <a:off x="381000" y="1504950"/>
            <a:ext cx="7772400" cy="4962525"/>
          </a:xfrm>
        </p:spPr>
        <p:txBody>
          <a:bodyPr/>
          <a:lstStyle/>
          <a:p>
            <a:r>
              <a:rPr lang="en-US" sz="2000" b="0" dirty="0" smtClean="0">
                <a:effectLst/>
                <a:latin typeface="Garamond" panose="02020404030301010803" pitchFamily="18" charset="0"/>
              </a:rPr>
              <a:t>Primary and coordinated election (1-7.5-107(4.5)(a), C.R.S.) </a:t>
            </a:r>
            <a:endParaRPr lang="en-US" sz="2000" b="0" dirty="0">
              <a:effectLst/>
              <a:latin typeface="Garamond" panose="02020404030301010803" pitchFamily="18" charset="0"/>
            </a:endParaRPr>
          </a:p>
          <a:p>
            <a:pPr lvl="1"/>
            <a:r>
              <a:rPr lang="en-US" sz="1600" b="0" dirty="0">
                <a:effectLst/>
                <a:latin typeface="Garamond" panose="02020404030301010803" pitchFamily="18" charset="0"/>
              </a:rPr>
              <a:t>T</a:t>
            </a:r>
            <a:r>
              <a:rPr lang="en-US" sz="1600" b="0" dirty="0" smtClean="0">
                <a:effectLst/>
                <a:latin typeface="Garamond" panose="02020404030301010803" pitchFamily="18" charset="0"/>
              </a:rPr>
              <a:t>he </a:t>
            </a:r>
            <a:r>
              <a:rPr lang="en-US" sz="1600" b="0" dirty="0">
                <a:effectLst/>
                <a:latin typeface="Garamond" panose="02020404030301010803" pitchFamily="18" charset="0"/>
              </a:rPr>
              <a:t>county clerk and recorder shall designate voter service and polling centers equal to no fewer than the number of county motor vehicle offices in the county; except that each county shall have no fewer than one voter service and polling center, and, for counties with fewer than twenty-five thousand active electors, </a:t>
            </a:r>
            <a:r>
              <a:rPr lang="en-US" sz="1600" b="0" dirty="0" smtClean="0">
                <a:effectLst/>
                <a:latin typeface="Garamond" panose="02020404030301010803" pitchFamily="18" charset="0"/>
              </a:rPr>
              <a:t>only </a:t>
            </a:r>
            <a:r>
              <a:rPr lang="en-US" sz="1600" b="0" dirty="0">
                <a:effectLst/>
                <a:latin typeface="Garamond" panose="02020404030301010803" pitchFamily="18" charset="0"/>
              </a:rPr>
              <a:t>one voter service and polling center is required. </a:t>
            </a:r>
            <a:endParaRPr lang="en-US" sz="1600" b="0" dirty="0" smtClean="0">
              <a:effectLst/>
              <a:latin typeface="Garamond" panose="02020404030301010803" pitchFamily="18" charset="0"/>
            </a:endParaRPr>
          </a:p>
          <a:p>
            <a:pPr lvl="1"/>
            <a:r>
              <a:rPr lang="en-US" sz="1600" b="0" dirty="0" smtClean="0">
                <a:effectLst/>
                <a:latin typeface="Garamond" panose="02020404030301010803" pitchFamily="18" charset="0"/>
              </a:rPr>
              <a:t>The </a:t>
            </a:r>
            <a:r>
              <a:rPr lang="en-US" sz="1600" b="0" dirty="0">
                <a:effectLst/>
                <a:latin typeface="Garamond" panose="02020404030301010803" pitchFamily="18" charset="0"/>
              </a:rPr>
              <a:t>county clerk and recorder may add additional voter service and polling center locations as necessary. </a:t>
            </a:r>
            <a:endParaRPr lang="en-US" sz="1600" b="0" dirty="0" smtClean="0">
              <a:effectLst/>
              <a:latin typeface="Garamond" panose="02020404030301010803" pitchFamily="18" charset="0"/>
            </a:endParaRPr>
          </a:p>
          <a:p>
            <a:pPr lvl="1"/>
            <a:r>
              <a:rPr lang="en-US" sz="1600" b="0" dirty="0">
                <a:effectLst/>
                <a:latin typeface="Garamond" panose="02020404030301010803" pitchFamily="18" charset="0"/>
              </a:rPr>
              <a:t>T</a:t>
            </a:r>
            <a:r>
              <a:rPr lang="en-US" sz="1600" b="0" dirty="0" smtClean="0">
                <a:effectLst/>
                <a:latin typeface="Garamond" panose="02020404030301010803" pitchFamily="18" charset="0"/>
              </a:rPr>
              <a:t>he </a:t>
            </a:r>
            <a:r>
              <a:rPr lang="en-US" sz="1600" b="0" dirty="0">
                <a:effectLst/>
                <a:latin typeface="Garamond" panose="02020404030301010803" pitchFamily="18" charset="0"/>
              </a:rPr>
              <a:t>number of active electors in a county is the number of active electors registered in the county on the date of the previous presidential election.</a:t>
            </a:r>
          </a:p>
        </p:txBody>
      </p:sp>
      <p:sp>
        <p:nvSpPr>
          <p:cNvPr id="5" name="Slide Number Placeholder 4"/>
          <p:cNvSpPr>
            <a:spLocks noGrp="1"/>
          </p:cNvSpPr>
          <p:nvPr>
            <p:ph type="sldNum" sz="quarter" idx="12"/>
          </p:nvPr>
        </p:nvSpPr>
        <p:spPr/>
        <p:txBody>
          <a:bodyPr/>
          <a:lstStyle/>
          <a:p>
            <a:pPr>
              <a:defRPr/>
            </a:pPr>
            <a:fld id="{3F2EAB85-1E62-46D3-BF19-65C2E05E3CDA}" type="slidenum">
              <a:rPr lang="en-US" altLang="en-US" smtClean="0"/>
              <a:pPr>
                <a:defRPr/>
              </a:pPr>
              <a:t>20</a:t>
            </a:fld>
            <a:endParaRPr lang="en-US" altLang="en-US"/>
          </a:p>
        </p:txBody>
      </p:sp>
    </p:spTree>
    <p:extLst>
      <p:ext uri="{BB962C8B-B14F-4D97-AF65-F5344CB8AC3E}">
        <p14:creationId xmlns:p14="http://schemas.microsoft.com/office/powerpoint/2010/main" val="1175611856"/>
      </p:ext>
    </p:extLst>
  </p:cSld>
  <p:clrMapOvr>
    <a:masterClrMapping/>
  </p:clrMapOvr>
  <p:transition>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Expand VSPC hours</a:t>
            </a:r>
            <a:endParaRPr lang="en-US" dirty="0">
              <a:latin typeface="Garamond" panose="02020404030301010803" pitchFamily="18" charset="0"/>
            </a:endParaRPr>
          </a:p>
        </p:txBody>
      </p:sp>
      <p:sp>
        <p:nvSpPr>
          <p:cNvPr id="3" name="Content Placeholder 2"/>
          <p:cNvSpPr>
            <a:spLocks noGrp="1"/>
          </p:cNvSpPr>
          <p:nvPr>
            <p:ph idx="1"/>
          </p:nvPr>
        </p:nvSpPr>
        <p:spPr>
          <a:xfrm>
            <a:off x="381000" y="1504950"/>
            <a:ext cx="7772400" cy="4962525"/>
          </a:xfrm>
        </p:spPr>
        <p:txBody>
          <a:bodyPr/>
          <a:lstStyle/>
          <a:p>
            <a:r>
              <a:rPr lang="en-US" sz="1800" b="0" dirty="0" smtClean="0">
                <a:effectLst/>
                <a:latin typeface="Garamond" panose="02020404030301010803" pitchFamily="18" charset="0"/>
              </a:rPr>
              <a:t>Secretary of State Rule 7.9.1 </a:t>
            </a:r>
          </a:p>
          <a:p>
            <a:pPr lvl="1"/>
            <a:r>
              <a:rPr lang="en-US" sz="1800" b="0" dirty="0" smtClean="0">
                <a:effectLst/>
                <a:latin typeface="Garamond" panose="02020404030301010803" pitchFamily="18" charset="0"/>
              </a:rPr>
              <a:t>The </a:t>
            </a:r>
            <a:r>
              <a:rPr lang="en-US" sz="1800" b="0" dirty="0">
                <a:effectLst/>
                <a:latin typeface="Garamond" panose="02020404030301010803" pitchFamily="18" charset="0"/>
              </a:rPr>
              <a:t>county clerk must designate and open the minimum number of voter service and polling centers. The centers must be open during reasonable business hours for the minimum number of days outlined in section 1-5-102.9, C.R.S., for a general election and 1-7.5-107(4.5), C.R.S., for all other elections. </a:t>
            </a:r>
            <a:endParaRPr lang="en-US" sz="1800" b="0" dirty="0" smtClean="0">
              <a:effectLst/>
              <a:latin typeface="Garamond" panose="02020404030301010803" pitchFamily="18" charset="0"/>
            </a:endParaRPr>
          </a:p>
          <a:p>
            <a:pPr lvl="2"/>
            <a:r>
              <a:rPr lang="en-US" sz="1800" b="0" dirty="0" smtClean="0">
                <a:effectLst/>
                <a:latin typeface="Garamond" panose="02020404030301010803" pitchFamily="18" charset="0"/>
              </a:rPr>
              <a:t>Reasonable </a:t>
            </a:r>
            <a:r>
              <a:rPr lang="en-US" sz="1800" b="0" dirty="0">
                <a:effectLst/>
                <a:latin typeface="Garamond" panose="02020404030301010803" pitchFamily="18" charset="0"/>
              </a:rPr>
              <a:t>business hours means at least eight hours per day Monday through Friday, and at least four hours on Saturday. </a:t>
            </a:r>
            <a:endParaRPr lang="en-US" sz="1800" b="0" dirty="0" smtClean="0">
              <a:effectLst/>
              <a:latin typeface="Garamond" panose="02020404030301010803" pitchFamily="18" charset="0"/>
            </a:endParaRPr>
          </a:p>
          <a:p>
            <a:pPr lvl="2"/>
            <a:r>
              <a:rPr lang="en-US" sz="1800" b="0" dirty="0" smtClean="0">
                <a:effectLst/>
                <a:latin typeface="Garamond" panose="02020404030301010803" pitchFamily="18" charset="0"/>
              </a:rPr>
              <a:t>All </a:t>
            </a:r>
            <a:r>
              <a:rPr lang="en-US" sz="1800" b="0" dirty="0">
                <a:effectLst/>
                <a:latin typeface="Garamond" panose="02020404030301010803" pitchFamily="18" charset="0"/>
              </a:rPr>
              <a:t>voter service and polling centers must be open from 7:00 a.m. through 7:00 p.m. on election day. </a:t>
            </a:r>
            <a:endParaRPr lang="en-US" sz="1800" b="0" dirty="0" smtClean="0">
              <a:effectLst/>
              <a:latin typeface="Garamond" panose="02020404030301010803" pitchFamily="18" charset="0"/>
            </a:endParaRPr>
          </a:p>
        </p:txBody>
      </p:sp>
      <p:sp>
        <p:nvSpPr>
          <p:cNvPr id="5" name="Slide Number Placeholder 4"/>
          <p:cNvSpPr>
            <a:spLocks noGrp="1"/>
          </p:cNvSpPr>
          <p:nvPr>
            <p:ph type="sldNum" sz="quarter" idx="12"/>
          </p:nvPr>
        </p:nvSpPr>
        <p:spPr/>
        <p:txBody>
          <a:bodyPr/>
          <a:lstStyle/>
          <a:p>
            <a:pPr>
              <a:defRPr/>
            </a:pPr>
            <a:fld id="{3F2EAB85-1E62-46D3-BF19-65C2E05E3CDA}" type="slidenum">
              <a:rPr lang="en-US" altLang="en-US" smtClean="0"/>
              <a:pPr>
                <a:defRPr/>
              </a:pPr>
              <a:t>21</a:t>
            </a:fld>
            <a:endParaRPr lang="en-US" altLang="en-US"/>
          </a:p>
        </p:txBody>
      </p:sp>
    </p:spTree>
    <p:extLst>
      <p:ext uri="{BB962C8B-B14F-4D97-AF65-F5344CB8AC3E}">
        <p14:creationId xmlns:p14="http://schemas.microsoft.com/office/powerpoint/2010/main" val="3129369257"/>
      </p:ext>
    </p:extLst>
  </p:cSld>
  <p:clrMapOvr>
    <a:masterClrMapping/>
  </p:clrMapOvr>
  <p:transition>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Change ballot mailing deadlines</a:t>
            </a:r>
            <a:endParaRPr lang="en-US" dirty="0">
              <a:latin typeface="Garamond" panose="02020404030301010803" pitchFamily="18" charset="0"/>
            </a:endParaRPr>
          </a:p>
        </p:txBody>
      </p:sp>
      <p:sp>
        <p:nvSpPr>
          <p:cNvPr id="3" name="Content Placeholder 2"/>
          <p:cNvSpPr>
            <a:spLocks noGrp="1"/>
          </p:cNvSpPr>
          <p:nvPr>
            <p:ph idx="1"/>
          </p:nvPr>
        </p:nvSpPr>
        <p:spPr>
          <a:xfrm>
            <a:off x="381000" y="1504950"/>
            <a:ext cx="7772400" cy="4962525"/>
          </a:xfrm>
        </p:spPr>
        <p:txBody>
          <a:bodyPr/>
          <a:lstStyle/>
          <a:p>
            <a:r>
              <a:rPr lang="en-US" sz="2000" b="0" dirty="0" smtClean="0">
                <a:effectLst/>
                <a:latin typeface="Garamond" panose="02020404030301010803" pitchFamily="18" charset="0"/>
              </a:rPr>
              <a:t>Current requirement (1-7.5-107(3)(a)(I), C.R.S.)</a:t>
            </a:r>
          </a:p>
          <a:p>
            <a:pPr lvl="1"/>
            <a:r>
              <a:rPr lang="en-US" sz="2000" b="0" dirty="0" smtClean="0">
                <a:effectLst/>
                <a:latin typeface="Garamond" panose="02020404030301010803" pitchFamily="18" charset="0"/>
              </a:rPr>
              <a:t>Not </a:t>
            </a:r>
            <a:r>
              <a:rPr lang="en-US" sz="2000" b="0" dirty="0">
                <a:effectLst/>
                <a:latin typeface="Garamond" panose="02020404030301010803" pitchFamily="18" charset="0"/>
              </a:rPr>
              <a:t>sooner than twenty-two days before a general, primary, or other mail ballot election, and no later than </a:t>
            </a:r>
            <a:r>
              <a:rPr lang="en-US" sz="2000" b="0" dirty="0" smtClean="0">
                <a:effectLst/>
                <a:latin typeface="Garamond" panose="02020404030301010803" pitchFamily="18" charset="0"/>
              </a:rPr>
              <a:t>eighteen </a:t>
            </a:r>
            <a:r>
              <a:rPr lang="en-US" sz="2000" b="0" dirty="0">
                <a:effectLst/>
                <a:latin typeface="Garamond" panose="02020404030301010803" pitchFamily="18" charset="0"/>
              </a:rPr>
              <a:t>days before the election, the county clerk and recorder or designated election official shall mail to each active eligible elector, at the last mailing address appearing in the registration records and in accordance with United States postal service regulations, a mail ballot packet, which must be marked "DO NOT FORWARD. ADDRESS CORRECTION REQUESTED.", or any other similar statement that is in accordance with United States postal service regulations. </a:t>
            </a:r>
          </a:p>
        </p:txBody>
      </p:sp>
      <p:sp>
        <p:nvSpPr>
          <p:cNvPr id="5" name="Slide Number Placeholder 4"/>
          <p:cNvSpPr>
            <a:spLocks noGrp="1"/>
          </p:cNvSpPr>
          <p:nvPr>
            <p:ph type="sldNum" sz="quarter" idx="12"/>
          </p:nvPr>
        </p:nvSpPr>
        <p:spPr/>
        <p:txBody>
          <a:bodyPr/>
          <a:lstStyle/>
          <a:p>
            <a:pPr>
              <a:defRPr/>
            </a:pPr>
            <a:fld id="{3F2EAB85-1E62-46D3-BF19-65C2E05E3CDA}" type="slidenum">
              <a:rPr lang="en-US" altLang="en-US" smtClean="0"/>
              <a:pPr>
                <a:defRPr/>
              </a:pPr>
              <a:t>22</a:t>
            </a:fld>
            <a:endParaRPr lang="en-US" altLang="en-US"/>
          </a:p>
        </p:txBody>
      </p:sp>
    </p:spTree>
    <p:extLst>
      <p:ext uri="{BB962C8B-B14F-4D97-AF65-F5344CB8AC3E}">
        <p14:creationId xmlns:p14="http://schemas.microsoft.com/office/powerpoint/2010/main" val="3938839906"/>
      </p:ext>
    </p:extLst>
  </p:cSld>
  <p:clrMapOvr>
    <a:masterClrMapping/>
  </p:clrMapOvr>
  <p:transition>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Other Ideas</a:t>
            </a:r>
            <a:endParaRPr lang="en-US" dirty="0">
              <a:latin typeface="Garamond" panose="02020404030301010803" pitchFamily="18" charset="0"/>
            </a:endParaRPr>
          </a:p>
        </p:txBody>
      </p:sp>
      <p:sp>
        <p:nvSpPr>
          <p:cNvPr id="3" name="Content Placeholder 2"/>
          <p:cNvSpPr>
            <a:spLocks noGrp="1"/>
          </p:cNvSpPr>
          <p:nvPr>
            <p:ph idx="1"/>
          </p:nvPr>
        </p:nvSpPr>
        <p:spPr>
          <a:xfrm>
            <a:off x="474662" y="1447800"/>
            <a:ext cx="7772400" cy="4448175"/>
          </a:xfrm>
        </p:spPr>
        <p:txBody>
          <a:bodyPr/>
          <a:lstStyle/>
          <a:p>
            <a:r>
              <a:rPr lang="en-US" sz="1800" b="0" dirty="0" smtClean="0">
                <a:effectLst/>
                <a:latin typeface="Garamond" panose="02020404030301010803" pitchFamily="18" charset="0"/>
              </a:rPr>
              <a:t>Explicitly allow </a:t>
            </a:r>
            <a:r>
              <a:rPr lang="en-US" sz="1800" b="0" dirty="0" smtClean="0">
                <a:effectLst/>
                <a:latin typeface="Garamond" panose="02020404030301010803" pitchFamily="18" charset="0"/>
              </a:rPr>
              <a:t>mobile VSPC locations </a:t>
            </a:r>
            <a:r>
              <a:rPr lang="en-US" sz="1800" b="0" dirty="0" smtClean="0">
                <a:effectLst/>
                <a:latin typeface="Garamond" panose="02020404030301010803" pitchFamily="18" charset="0"/>
              </a:rPr>
              <a:t>(permitted under current law)</a:t>
            </a:r>
            <a:endParaRPr lang="en-US" sz="1800" b="0" dirty="0" smtClean="0">
              <a:effectLst/>
              <a:latin typeface="Garamond" panose="02020404030301010803" pitchFamily="18" charset="0"/>
            </a:endParaRPr>
          </a:p>
          <a:p>
            <a:pPr lvl="1"/>
            <a:r>
              <a:rPr lang="en-US" sz="1800" b="0" dirty="0" smtClean="0">
                <a:effectLst/>
                <a:latin typeface="Garamond" panose="02020404030301010803" pitchFamily="18" charset="0"/>
              </a:rPr>
              <a:t>1-5-102.9(1)(c), 3, C.R.S. (minimum services each VSPC must provide)</a:t>
            </a:r>
          </a:p>
          <a:p>
            <a:r>
              <a:rPr lang="en-US" sz="1800" b="0" dirty="0" smtClean="0">
                <a:effectLst/>
                <a:latin typeface="Garamond" panose="02020404030301010803" pitchFamily="18" charset="0"/>
              </a:rPr>
              <a:t>Mandate/Encourage </a:t>
            </a:r>
            <a:r>
              <a:rPr lang="en-US" sz="1800" b="0" dirty="0" smtClean="0">
                <a:effectLst/>
                <a:latin typeface="Garamond" panose="02020404030301010803" pitchFamily="18" charset="0"/>
              </a:rPr>
              <a:t>public schools serve as polling locations</a:t>
            </a:r>
          </a:p>
          <a:p>
            <a:r>
              <a:rPr lang="en-US" sz="1800" b="0" dirty="0" smtClean="0">
                <a:effectLst/>
                <a:latin typeface="Garamond" panose="02020404030301010803" pitchFamily="18" charset="0"/>
              </a:rPr>
              <a:t>Require county uniformity in VSPC public comment process</a:t>
            </a:r>
          </a:p>
          <a:p>
            <a:pPr lvl="1"/>
            <a:r>
              <a:rPr lang="en-US" sz="1800" b="0" dirty="0" smtClean="0">
                <a:effectLst/>
                <a:latin typeface="Garamond" panose="02020404030301010803" pitchFamily="18" charset="0"/>
              </a:rPr>
              <a:t>1-5-102.9(1)(c)(II), C.R.S. (in designating VSPCs, a county clerk shall solicit public comments)</a:t>
            </a:r>
          </a:p>
          <a:p>
            <a:r>
              <a:rPr lang="en-US" sz="1800" b="0" dirty="0" smtClean="0">
                <a:effectLst/>
                <a:latin typeface="Garamond" panose="02020404030301010803" pitchFamily="18" charset="0"/>
              </a:rPr>
              <a:t>SOS review and approval of VSPC plans</a:t>
            </a:r>
          </a:p>
          <a:p>
            <a:pPr lvl="1"/>
            <a:r>
              <a:rPr lang="en-US" sz="1800" b="0" dirty="0" smtClean="0">
                <a:effectLst/>
                <a:latin typeface="Garamond" panose="02020404030301010803" pitchFamily="18" charset="0"/>
              </a:rPr>
              <a:t>SOS Rule 7.1 (mail ballot plan review and approval)</a:t>
            </a:r>
          </a:p>
          <a:p>
            <a:pPr lvl="2"/>
            <a:r>
              <a:rPr lang="en-US" sz="1800" b="0" dirty="0" smtClean="0">
                <a:effectLst/>
                <a:latin typeface="Garamond" panose="02020404030301010803" pitchFamily="18" charset="0"/>
              </a:rPr>
              <a:t>Number of VSPCs</a:t>
            </a:r>
          </a:p>
          <a:p>
            <a:pPr lvl="2"/>
            <a:r>
              <a:rPr lang="en-US" sz="1800" b="0" dirty="0" smtClean="0">
                <a:effectLst/>
                <a:latin typeface="Garamond" panose="02020404030301010803" pitchFamily="18" charset="0"/>
              </a:rPr>
              <a:t>VSPC locations</a:t>
            </a:r>
          </a:p>
          <a:p>
            <a:pPr lvl="2"/>
            <a:r>
              <a:rPr lang="en-US" sz="1800" b="0" dirty="0" smtClean="0">
                <a:effectLst/>
                <a:latin typeface="Garamond" panose="02020404030301010803" pitchFamily="18" charset="0"/>
              </a:rPr>
              <a:t>VSPC capacity</a:t>
            </a:r>
          </a:p>
          <a:p>
            <a:pPr lvl="2"/>
            <a:r>
              <a:rPr lang="en-US" sz="1800" b="0" dirty="0" smtClean="0">
                <a:effectLst/>
                <a:latin typeface="Garamond" panose="02020404030301010803" pitchFamily="18" charset="0"/>
              </a:rPr>
              <a:t>VSPC set up </a:t>
            </a:r>
            <a:r>
              <a:rPr lang="en-US" sz="1800" b="0" dirty="0" smtClean="0">
                <a:effectLst/>
                <a:latin typeface="Garamond" panose="02020404030301010803" pitchFamily="18" charset="0"/>
              </a:rPr>
              <a:t>process (Throughput?)</a:t>
            </a:r>
          </a:p>
          <a:p>
            <a:pPr lvl="2"/>
            <a:r>
              <a:rPr lang="en-US" sz="1800" b="0" dirty="0" smtClean="0">
                <a:effectLst/>
                <a:latin typeface="Garamond" panose="02020404030301010803" pitchFamily="18" charset="0"/>
              </a:rPr>
              <a:t>Permit SOS to approve county variance requests</a:t>
            </a:r>
            <a:endParaRPr lang="en-US" sz="1800" b="0" dirty="0" smtClean="0">
              <a:effectLst/>
              <a:latin typeface="Garamond" panose="02020404030301010803" pitchFamily="18" charset="0"/>
            </a:endParaRPr>
          </a:p>
          <a:p>
            <a:r>
              <a:rPr lang="en-US" sz="1800" b="0" dirty="0" smtClean="0">
                <a:effectLst/>
                <a:latin typeface="Garamond" panose="02020404030301010803" pitchFamily="18" charset="0"/>
              </a:rPr>
              <a:t>Put VSPC set up best practices in SOS rule</a:t>
            </a:r>
          </a:p>
        </p:txBody>
      </p:sp>
      <p:sp>
        <p:nvSpPr>
          <p:cNvPr id="5" name="Slide Number Placeholder 4"/>
          <p:cNvSpPr>
            <a:spLocks noGrp="1"/>
          </p:cNvSpPr>
          <p:nvPr>
            <p:ph type="sldNum" sz="quarter" idx="12"/>
          </p:nvPr>
        </p:nvSpPr>
        <p:spPr/>
        <p:txBody>
          <a:bodyPr/>
          <a:lstStyle/>
          <a:p>
            <a:pPr>
              <a:defRPr/>
            </a:pPr>
            <a:fld id="{3F2EAB85-1E62-46D3-BF19-65C2E05E3CDA}" type="slidenum">
              <a:rPr lang="en-US" altLang="en-US" smtClean="0"/>
              <a:pPr>
                <a:defRPr/>
              </a:pPr>
              <a:t>23</a:t>
            </a:fld>
            <a:endParaRPr lang="en-US" altLang="en-US"/>
          </a:p>
        </p:txBody>
      </p:sp>
    </p:spTree>
    <p:extLst>
      <p:ext uri="{BB962C8B-B14F-4D97-AF65-F5344CB8AC3E}">
        <p14:creationId xmlns:p14="http://schemas.microsoft.com/office/powerpoint/2010/main" val="1142093380"/>
      </p:ext>
    </p:extLst>
  </p:cSld>
  <p:clrMapOvr>
    <a:masterClrMapping/>
  </p:clrMapOvr>
  <p:transition>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Other Ideas</a:t>
            </a:r>
            <a:endParaRPr lang="en-US" dirty="0">
              <a:latin typeface="Garamond" panose="02020404030301010803" pitchFamily="18" charset="0"/>
            </a:endParaRPr>
          </a:p>
        </p:txBody>
      </p:sp>
      <p:sp>
        <p:nvSpPr>
          <p:cNvPr id="3" name="Content Placeholder 2"/>
          <p:cNvSpPr>
            <a:spLocks noGrp="1"/>
          </p:cNvSpPr>
          <p:nvPr>
            <p:ph idx="1"/>
          </p:nvPr>
        </p:nvSpPr>
        <p:spPr>
          <a:xfrm>
            <a:off x="474662" y="1447800"/>
            <a:ext cx="7772400" cy="5124450"/>
          </a:xfrm>
        </p:spPr>
        <p:txBody>
          <a:bodyPr/>
          <a:lstStyle/>
          <a:p>
            <a:r>
              <a:rPr lang="en-US" sz="2800" b="0" dirty="0">
                <a:effectLst/>
                <a:latin typeface="Garamond" panose="02020404030301010803" pitchFamily="18" charset="0"/>
              </a:rPr>
              <a:t>Mandate </a:t>
            </a:r>
            <a:r>
              <a:rPr lang="en-US" sz="2800" b="0" dirty="0" smtClean="0">
                <a:effectLst/>
                <a:latin typeface="Garamond" panose="02020404030301010803" pitchFamily="18" charset="0"/>
              </a:rPr>
              <a:t>a 24 </a:t>
            </a:r>
            <a:r>
              <a:rPr lang="en-US" sz="2800" b="0" dirty="0">
                <a:effectLst/>
                <a:latin typeface="Garamond" panose="02020404030301010803" pitchFamily="18" charset="0"/>
              </a:rPr>
              <a:t>hour drop box in each county </a:t>
            </a:r>
          </a:p>
          <a:p>
            <a:r>
              <a:rPr lang="en-US" sz="2800" b="0" dirty="0" smtClean="0">
                <a:effectLst/>
                <a:latin typeface="Garamond" panose="02020404030301010803" pitchFamily="18" charset="0"/>
              </a:rPr>
              <a:t>Permit counties to substitute enhanced 24/7 drop off locations for VSPC sites under certain circumstances.</a:t>
            </a:r>
            <a:endParaRPr lang="en-US" sz="2800" b="0" dirty="0">
              <a:effectLst/>
              <a:latin typeface="Garamond" panose="02020404030301010803" pitchFamily="18" charset="0"/>
            </a:endParaRPr>
          </a:p>
          <a:p>
            <a:pPr marL="0" indent="0">
              <a:buNone/>
            </a:pPr>
            <a:endParaRPr lang="en-US" sz="2800" b="0" dirty="0" smtClean="0">
              <a:effectLst/>
              <a:latin typeface="Garamond" panose="02020404030301010803" pitchFamily="18" charset="0"/>
            </a:endParaRPr>
          </a:p>
        </p:txBody>
      </p:sp>
      <p:sp>
        <p:nvSpPr>
          <p:cNvPr id="4" name="Slide Number Placeholder 3"/>
          <p:cNvSpPr>
            <a:spLocks noGrp="1"/>
          </p:cNvSpPr>
          <p:nvPr>
            <p:ph type="sldNum" sz="quarter" idx="12"/>
          </p:nvPr>
        </p:nvSpPr>
        <p:spPr/>
        <p:txBody>
          <a:bodyPr/>
          <a:lstStyle/>
          <a:p>
            <a:pPr>
              <a:defRPr/>
            </a:pPr>
            <a:fld id="{3F2EAB85-1E62-46D3-BF19-65C2E05E3CDA}" type="slidenum">
              <a:rPr lang="en-US" altLang="en-US" smtClean="0"/>
              <a:pPr>
                <a:defRPr/>
              </a:pPr>
              <a:t>24</a:t>
            </a:fld>
            <a:endParaRPr lang="en-US" altLang="en-US"/>
          </a:p>
        </p:txBody>
      </p:sp>
    </p:spTree>
    <p:extLst>
      <p:ext uri="{BB962C8B-B14F-4D97-AF65-F5344CB8AC3E}">
        <p14:creationId xmlns:p14="http://schemas.microsoft.com/office/powerpoint/2010/main" val="1497504736"/>
      </p:ext>
    </p:extLst>
  </p:cSld>
  <p:clrMapOvr>
    <a:masterClrMapping/>
  </p:clrMapOvr>
  <p:transition>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467695"/>
            <a:ext cx="8194675" cy="1114425"/>
          </a:xfrm>
        </p:spPr>
        <p:txBody>
          <a:bodyPr>
            <a:normAutofit fontScale="90000"/>
          </a:bodyPr>
          <a:lstStyle/>
          <a:p>
            <a:pPr algn="ctr"/>
            <a:r>
              <a:rPr lang="en-US" dirty="0" smtClean="0"/>
              <a:t/>
            </a:r>
            <a:br>
              <a:rPr lang="en-US" dirty="0" smtClean="0"/>
            </a:br>
            <a:r>
              <a:rPr lang="en-US" dirty="0" smtClean="0">
                <a:latin typeface="Garamond" panose="02020404030301010803" pitchFamily="18" charset="0"/>
              </a:rPr>
              <a:t>Early 2016 24 Hour Dropboxes</a:t>
            </a:r>
            <a:r>
              <a:rPr lang="en-US" dirty="0" smtClean="0"/>
              <a:t/>
            </a:r>
            <a:br>
              <a:rPr lang="en-US" dirty="0" smtClean="0"/>
            </a:br>
            <a:endParaRPr lang="en-US" sz="3100"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4235" r="24074" b="22855"/>
          <a:stretch/>
        </p:blipFill>
        <p:spPr>
          <a:xfrm>
            <a:off x="389982" y="1808209"/>
            <a:ext cx="8077743" cy="4514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4" name="Elbow Connector 3"/>
          <p:cNvCxnSpPr/>
          <p:nvPr/>
        </p:nvCxnSpPr>
        <p:spPr bwMode="auto">
          <a:xfrm rot="5400000" flipH="1" flipV="1">
            <a:off x="1668294" y="1026269"/>
            <a:ext cx="29183" cy="12700"/>
          </a:xfrm>
          <a:prstGeom prst="bentConnector3">
            <a:avLst/>
          </a:prstGeom>
          <a:solidFill>
            <a:srgbClr val="970E03"/>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 name="Slide Number Placeholder 5"/>
          <p:cNvSpPr>
            <a:spLocks noGrp="1"/>
          </p:cNvSpPr>
          <p:nvPr>
            <p:ph type="sldNum" sz="quarter" idx="12"/>
          </p:nvPr>
        </p:nvSpPr>
        <p:spPr/>
        <p:txBody>
          <a:bodyPr/>
          <a:lstStyle/>
          <a:p>
            <a:pPr>
              <a:defRPr/>
            </a:pPr>
            <a:fld id="{3F2EAB85-1E62-46D3-BF19-65C2E05E3CDA}" type="slidenum">
              <a:rPr lang="en-US" altLang="en-US" smtClean="0"/>
              <a:pPr>
                <a:defRPr/>
              </a:pPr>
              <a:t>25</a:t>
            </a:fld>
            <a:endParaRPr lang="en-US" altLang="en-US"/>
          </a:p>
        </p:txBody>
      </p:sp>
    </p:spTree>
    <p:extLst>
      <p:ext uri="{BB962C8B-B14F-4D97-AF65-F5344CB8AC3E}">
        <p14:creationId xmlns:p14="http://schemas.microsoft.com/office/powerpoint/2010/main" val="4134968364"/>
      </p:ext>
    </p:extLst>
  </p:cSld>
  <p:clrMapOvr>
    <a:masterClrMapping/>
  </p:clrMapOvr>
  <p:transition>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lvl1pPr>
              <a:spcBef>
                <a:spcPct val="20000"/>
              </a:spcBef>
              <a:buFont typeface="Wingdings" panose="05000000000000000000" pitchFamily="2" charset="2"/>
              <a:buChar char="§"/>
              <a:defRPr sz="3200" b="1">
                <a:solidFill>
                  <a:schemeClr val="tx1"/>
                </a:solidFill>
                <a:latin typeface="Tahoma" panose="020B0604030504040204" pitchFamily="34" charset="0"/>
              </a:defRPr>
            </a:lvl1pPr>
            <a:lvl2pPr marL="742950" indent="-285750">
              <a:spcBef>
                <a:spcPct val="20000"/>
              </a:spcBef>
              <a:buChar char="–"/>
              <a:defRPr sz="2800" b="1">
                <a:solidFill>
                  <a:schemeClr val="tx1"/>
                </a:solidFill>
                <a:latin typeface="Tahoma" panose="020B0604030504040204" pitchFamily="34" charset="0"/>
              </a:defRPr>
            </a:lvl2pPr>
            <a:lvl3pPr marL="1143000" indent="-228600">
              <a:spcBef>
                <a:spcPct val="20000"/>
              </a:spcBef>
              <a:buChar char="•"/>
              <a:defRPr sz="2400" b="1">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Tahoma" panose="020B0604030504040204" pitchFamily="34" charset="0"/>
              </a:defRPr>
            </a:lvl4pPr>
            <a:lvl5pPr marL="2057400" indent="-228600">
              <a:spcBef>
                <a:spcPct val="20000"/>
              </a:spcBef>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b="1">
                <a:solidFill>
                  <a:schemeClr val="tx1"/>
                </a:solidFill>
                <a:latin typeface="Tahoma" panose="020B0604030504040204" pitchFamily="34" charset="0"/>
              </a:defRPr>
            </a:lvl9pPr>
          </a:lstStyle>
          <a:p>
            <a:pPr>
              <a:spcBef>
                <a:spcPct val="0"/>
              </a:spcBef>
              <a:buFontTx/>
              <a:buNone/>
            </a:pPr>
            <a:fld id="{48FA099C-EFBE-4138-BEE5-56923DF0E17E}" type="slidenum">
              <a:rPr lang="en-US" altLang="en-US" sz="1400" smtClean="0">
                <a:solidFill>
                  <a:srgbClr val="4D4D4D"/>
                </a:solidFill>
                <a:latin typeface="Arial" panose="020B0604020202020204" pitchFamily="34" charset="0"/>
              </a:rPr>
              <a:pPr>
                <a:spcBef>
                  <a:spcPct val="0"/>
                </a:spcBef>
                <a:buFontTx/>
                <a:buNone/>
              </a:pPr>
              <a:t>26</a:t>
            </a:fld>
            <a:endParaRPr lang="en-US" altLang="en-US" sz="1400" smtClean="0">
              <a:solidFill>
                <a:srgbClr val="4D4D4D"/>
              </a:solidFill>
              <a:latin typeface="Arial" panose="020B0604020202020204" pitchFamily="34" charset="0"/>
            </a:endParaRPr>
          </a:p>
        </p:txBody>
      </p:sp>
      <p:sp>
        <p:nvSpPr>
          <p:cNvPr id="32772" name="Rectangle 13"/>
          <p:cNvSpPr>
            <a:spLocks noGrp="1" noChangeArrowheads="1"/>
          </p:cNvSpPr>
          <p:nvPr>
            <p:ph type="body" idx="1"/>
          </p:nvPr>
        </p:nvSpPr>
        <p:spPr>
          <a:xfrm>
            <a:off x="-886754" y="1708150"/>
            <a:ext cx="9344954" cy="4768850"/>
          </a:xfrm>
          <a:extLst>
            <a:ext uri="{909E8E84-426E-40DD-AFC4-6F175D3DCCD1}">
              <a14:hiddenFill xmlns:a14="http://schemas.microsoft.com/office/drawing/2010/main">
                <a:solidFill>
                  <a:srgbClr val="970E03"/>
                </a:solidFill>
              </a14:hiddenFill>
            </a:ext>
          </a:extLst>
        </p:spPr>
        <p:txBody>
          <a:bodyPr/>
          <a:lstStyle/>
          <a:p>
            <a:pPr lvl="3" eaLnBrk="1" hangingPunct="1">
              <a:buFont typeface="Wingdings" panose="05000000000000000000" pitchFamily="2" charset="2"/>
              <a:buChar char="§"/>
              <a:defRPr/>
            </a:pPr>
            <a:r>
              <a:rPr lang="en-US" b="0" dirty="0" smtClean="0">
                <a:solidFill>
                  <a:schemeClr val="tx2"/>
                </a:solidFill>
                <a:effectLst/>
                <a:latin typeface="Garamond" panose="02020404030301010803" pitchFamily="18" charset="0"/>
              </a:rPr>
              <a:t>Grant </a:t>
            </a:r>
            <a:r>
              <a:rPr lang="en-US" b="0" dirty="0">
                <a:solidFill>
                  <a:schemeClr val="tx2"/>
                </a:solidFill>
                <a:effectLst/>
                <a:latin typeface="Garamond" panose="02020404030301010803" pitchFamily="18" charset="0"/>
              </a:rPr>
              <a:t>program to reimburse any county that wants to install a drop box </a:t>
            </a:r>
            <a:endParaRPr lang="en-US" b="0" dirty="0" smtClean="0">
              <a:solidFill>
                <a:schemeClr val="tx2"/>
              </a:solidFill>
              <a:effectLst/>
              <a:latin typeface="Garamond" panose="02020404030301010803" pitchFamily="18" charset="0"/>
            </a:endParaRPr>
          </a:p>
          <a:p>
            <a:pPr lvl="3" eaLnBrk="1" hangingPunct="1">
              <a:buFont typeface="Wingdings" panose="05000000000000000000" pitchFamily="2" charset="2"/>
              <a:buChar char="§"/>
              <a:defRPr/>
            </a:pPr>
            <a:endParaRPr lang="en-US" b="0" dirty="0" smtClean="0">
              <a:solidFill>
                <a:schemeClr val="tx2"/>
              </a:solidFill>
              <a:effectLst/>
              <a:latin typeface="Garamond" panose="02020404030301010803" pitchFamily="18" charset="0"/>
            </a:endParaRPr>
          </a:p>
          <a:p>
            <a:pPr lvl="3" eaLnBrk="1" hangingPunct="1">
              <a:buFont typeface="Wingdings" panose="05000000000000000000" pitchFamily="2" charset="2"/>
              <a:buChar char="§"/>
              <a:defRPr/>
            </a:pPr>
            <a:r>
              <a:rPr lang="en-US" b="0" dirty="0" smtClean="0">
                <a:solidFill>
                  <a:schemeClr val="tx2"/>
                </a:solidFill>
                <a:effectLst/>
                <a:latin typeface="Garamond" panose="02020404030301010803" pitchFamily="18" charset="0"/>
              </a:rPr>
              <a:t>Every county can apply for reimbursement for a percentage of the cost of installation and video surveillance for one drop box.</a:t>
            </a:r>
          </a:p>
          <a:p>
            <a:pPr lvl="4" eaLnBrk="1" hangingPunct="1">
              <a:buFont typeface="Wingdings" panose="05000000000000000000" pitchFamily="2" charset="2"/>
              <a:buChar char="§"/>
              <a:defRPr/>
            </a:pPr>
            <a:r>
              <a:rPr lang="en-US" b="0" dirty="0">
                <a:solidFill>
                  <a:schemeClr val="tx2"/>
                </a:solidFill>
                <a:effectLst/>
                <a:latin typeface="Garamond" panose="02020404030301010803" pitchFamily="18" charset="0"/>
              </a:rPr>
              <a:t>Counties with fewer than 10,000 active voters: up to 90% of the total cost not to exceed $4,000</a:t>
            </a:r>
          </a:p>
          <a:p>
            <a:pPr lvl="4" eaLnBrk="1" hangingPunct="1">
              <a:buFont typeface="Wingdings" panose="05000000000000000000" pitchFamily="2" charset="2"/>
              <a:buChar char="§"/>
              <a:defRPr/>
            </a:pPr>
            <a:r>
              <a:rPr lang="en-US" b="0" dirty="0">
                <a:solidFill>
                  <a:schemeClr val="tx2"/>
                </a:solidFill>
                <a:effectLst/>
                <a:latin typeface="Garamond" panose="02020404030301010803" pitchFamily="18" charset="0"/>
              </a:rPr>
              <a:t>Counties with more than 10,000 active voters: up to 80% of total cost not to exceed $</a:t>
            </a:r>
            <a:r>
              <a:rPr lang="en-US" b="0" dirty="0" smtClean="0">
                <a:solidFill>
                  <a:schemeClr val="tx2"/>
                </a:solidFill>
                <a:effectLst/>
                <a:latin typeface="Garamond" panose="02020404030301010803" pitchFamily="18" charset="0"/>
              </a:rPr>
              <a:t>4,000</a:t>
            </a:r>
          </a:p>
          <a:p>
            <a:pPr lvl="4" eaLnBrk="1" hangingPunct="1">
              <a:buFont typeface="Wingdings" panose="05000000000000000000" pitchFamily="2" charset="2"/>
              <a:buChar char="§"/>
              <a:defRPr/>
            </a:pPr>
            <a:endParaRPr lang="en-US" b="0" dirty="0" smtClean="0">
              <a:solidFill>
                <a:schemeClr val="tx2"/>
              </a:solidFill>
              <a:effectLst/>
              <a:latin typeface="Garamond" panose="02020404030301010803" pitchFamily="18" charset="0"/>
            </a:endParaRPr>
          </a:p>
          <a:p>
            <a:pPr lvl="3" eaLnBrk="1" hangingPunct="1">
              <a:buFont typeface="Wingdings" panose="05000000000000000000" pitchFamily="2" charset="2"/>
              <a:buChar char="§"/>
              <a:defRPr/>
            </a:pPr>
            <a:r>
              <a:rPr lang="en-US" b="0" dirty="0">
                <a:solidFill>
                  <a:schemeClr val="tx2"/>
                </a:solidFill>
                <a:effectLst/>
                <a:latin typeface="Garamond" panose="02020404030301010803" pitchFamily="18" charset="0"/>
              </a:rPr>
              <a:t>Counties can apply for consideration for additional reimbursement on a case by case basis</a:t>
            </a:r>
          </a:p>
          <a:p>
            <a:pPr lvl="3" eaLnBrk="1" hangingPunct="1">
              <a:buFont typeface="Wingdings" panose="05000000000000000000" pitchFamily="2" charset="2"/>
              <a:buChar char="§"/>
              <a:defRPr/>
            </a:pPr>
            <a:endParaRPr lang="en-US" b="0" dirty="0" smtClean="0">
              <a:solidFill>
                <a:schemeClr val="tx2"/>
              </a:solidFill>
              <a:effectLst/>
              <a:latin typeface="+mj-lt"/>
            </a:endParaRPr>
          </a:p>
          <a:p>
            <a:pPr lvl="4" eaLnBrk="1" hangingPunct="1">
              <a:defRPr/>
            </a:pPr>
            <a:endParaRPr lang="en-US" b="0" dirty="0" smtClean="0">
              <a:solidFill>
                <a:schemeClr val="tx2"/>
              </a:solidFill>
              <a:effectLst/>
              <a:latin typeface="+mj-lt"/>
            </a:endParaRPr>
          </a:p>
        </p:txBody>
      </p:sp>
      <p:sp>
        <p:nvSpPr>
          <p:cNvPr id="18436" name="Rectangle 2"/>
          <p:cNvSpPr>
            <a:spLocks noGrp="1" noChangeArrowheads="1"/>
          </p:cNvSpPr>
          <p:nvPr>
            <p:ph type="title"/>
          </p:nvPr>
        </p:nvSpPr>
        <p:spPr/>
        <p:txBody>
          <a:bodyPr/>
          <a:lstStyle/>
          <a:p>
            <a:pPr eaLnBrk="1" hangingPunct="1"/>
            <a:r>
              <a:rPr lang="en-US" altLang="en-US" sz="4000" dirty="0" smtClean="0">
                <a:latin typeface="Garamond" panose="02020404030301010803" pitchFamily="18" charset="0"/>
              </a:rPr>
              <a:t>Dropbox Expansion</a:t>
            </a:r>
          </a:p>
        </p:txBody>
      </p:sp>
    </p:spTree>
    <p:extLst>
      <p:ext uri="{BB962C8B-B14F-4D97-AF65-F5344CB8AC3E}">
        <p14:creationId xmlns:p14="http://schemas.microsoft.com/office/powerpoint/2010/main" val="190721285"/>
      </p:ext>
    </p:extLst>
  </p:cSld>
  <p:clrMapOvr>
    <a:masterClrMapping/>
  </p:clrMapOvr>
  <p:transition>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467695"/>
            <a:ext cx="8194675" cy="1114425"/>
          </a:xfrm>
        </p:spPr>
        <p:txBody>
          <a:bodyPr>
            <a:normAutofit fontScale="90000"/>
          </a:bodyPr>
          <a:lstStyle/>
          <a:p>
            <a:pPr algn="ctr"/>
            <a:r>
              <a:rPr lang="en-US" dirty="0" smtClean="0"/>
              <a:t/>
            </a:r>
            <a:br>
              <a:rPr lang="en-US" dirty="0" smtClean="0"/>
            </a:br>
            <a:r>
              <a:rPr lang="en-US" dirty="0" smtClean="0"/>
              <a:t>Dropbox Expansion</a:t>
            </a:r>
            <a:br>
              <a:rPr lang="en-US" dirty="0" smtClean="0"/>
            </a:br>
            <a:endParaRPr lang="en-US" sz="31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049" y="1762125"/>
            <a:ext cx="8194675" cy="4419600"/>
          </a:xfrm>
        </p:spPr>
      </p:pic>
      <p:sp>
        <p:nvSpPr>
          <p:cNvPr id="3" name="Slide Number Placeholder 2"/>
          <p:cNvSpPr>
            <a:spLocks noGrp="1"/>
          </p:cNvSpPr>
          <p:nvPr>
            <p:ph type="sldNum" sz="quarter" idx="12"/>
          </p:nvPr>
        </p:nvSpPr>
        <p:spPr/>
        <p:txBody>
          <a:bodyPr/>
          <a:lstStyle/>
          <a:p>
            <a:pPr>
              <a:defRPr/>
            </a:pPr>
            <a:fld id="{3F2EAB85-1E62-46D3-BF19-65C2E05E3CDA}" type="slidenum">
              <a:rPr lang="en-US" altLang="en-US" smtClean="0"/>
              <a:pPr>
                <a:defRPr/>
              </a:pPr>
              <a:t>27</a:t>
            </a:fld>
            <a:endParaRPr lang="en-US" altLang="en-US"/>
          </a:p>
        </p:txBody>
      </p:sp>
    </p:spTree>
    <p:extLst>
      <p:ext uri="{BB962C8B-B14F-4D97-AF65-F5344CB8AC3E}">
        <p14:creationId xmlns:p14="http://schemas.microsoft.com/office/powerpoint/2010/main" val="3604613698"/>
      </p:ext>
    </p:extLst>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Suggestions (pg. 2)</a:t>
            </a:r>
            <a:endParaRPr lang="en-US" dirty="0">
              <a:latin typeface="Garamond" panose="02020404030301010803" pitchFamily="18" charset="0"/>
            </a:endParaRPr>
          </a:p>
        </p:txBody>
      </p:sp>
      <p:sp>
        <p:nvSpPr>
          <p:cNvPr id="3" name="Content Placeholder 2"/>
          <p:cNvSpPr>
            <a:spLocks noGrp="1"/>
          </p:cNvSpPr>
          <p:nvPr>
            <p:ph idx="1"/>
          </p:nvPr>
        </p:nvSpPr>
        <p:spPr>
          <a:xfrm>
            <a:off x="474662" y="1512651"/>
            <a:ext cx="7772400" cy="4640499"/>
          </a:xfrm>
        </p:spPr>
        <p:txBody>
          <a:bodyPr/>
          <a:lstStyle/>
          <a:p>
            <a:r>
              <a:rPr lang="en-US" sz="1800" b="0" dirty="0">
                <a:effectLst/>
                <a:latin typeface="Garamond" panose="02020404030301010803" pitchFamily="18" charset="0"/>
              </a:rPr>
              <a:t>Require VSPC hours outside traditional work hours</a:t>
            </a:r>
          </a:p>
          <a:p>
            <a:r>
              <a:rPr lang="en-US" sz="1800" b="0" dirty="0" smtClean="0">
                <a:effectLst/>
                <a:latin typeface="Garamond" panose="02020404030301010803" pitchFamily="18" charset="0"/>
              </a:rPr>
              <a:t>Allow earlier ballot mailing </a:t>
            </a:r>
            <a:r>
              <a:rPr lang="en-US" sz="1800" b="0" dirty="0">
                <a:effectLst/>
                <a:latin typeface="Garamond" panose="02020404030301010803" pitchFamily="18" charset="0"/>
              </a:rPr>
              <a:t>dates</a:t>
            </a:r>
          </a:p>
          <a:p>
            <a:r>
              <a:rPr lang="en-US" sz="1800" b="0" dirty="0" smtClean="0">
                <a:effectLst/>
                <a:latin typeface="Garamond" panose="02020404030301010803" pitchFamily="18" charset="0"/>
              </a:rPr>
              <a:t>Explicitly allow mobile </a:t>
            </a:r>
            <a:r>
              <a:rPr lang="en-US" sz="1800" b="0" dirty="0">
                <a:effectLst/>
                <a:latin typeface="Garamond" panose="02020404030301010803" pitchFamily="18" charset="0"/>
              </a:rPr>
              <a:t>VSPC locations</a:t>
            </a:r>
          </a:p>
          <a:p>
            <a:r>
              <a:rPr lang="en-US" sz="1800" b="0" dirty="0" smtClean="0">
                <a:effectLst/>
                <a:latin typeface="Garamond" panose="02020404030301010803" pitchFamily="18" charset="0"/>
              </a:rPr>
              <a:t>Mandate/Encourage </a:t>
            </a:r>
            <a:r>
              <a:rPr lang="en-US" sz="1800" b="0" dirty="0">
                <a:effectLst/>
                <a:latin typeface="Garamond" panose="02020404030301010803" pitchFamily="18" charset="0"/>
              </a:rPr>
              <a:t>public schools serve as polling locations</a:t>
            </a:r>
          </a:p>
          <a:p>
            <a:r>
              <a:rPr lang="en-US" sz="1800" b="0" dirty="0">
                <a:effectLst/>
                <a:latin typeface="Garamond" panose="02020404030301010803" pitchFamily="18" charset="0"/>
              </a:rPr>
              <a:t>Rules for county uniformity in VSPC public comment process</a:t>
            </a:r>
          </a:p>
          <a:p>
            <a:r>
              <a:rPr lang="en-US" sz="1800" b="0" dirty="0" smtClean="0">
                <a:effectLst/>
                <a:latin typeface="Garamond" panose="02020404030301010803" pitchFamily="18" charset="0"/>
              </a:rPr>
              <a:t>SOS </a:t>
            </a:r>
            <a:r>
              <a:rPr lang="en-US" sz="1800" b="0" dirty="0">
                <a:effectLst/>
                <a:latin typeface="Garamond" panose="02020404030301010803" pitchFamily="18" charset="0"/>
              </a:rPr>
              <a:t>review and approval of county VSPC plans</a:t>
            </a:r>
          </a:p>
          <a:p>
            <a:r>
              <a:rPr lang="en-US" sz="1800" b="0" dirty="0" smtClean="0">
                <a:effectLst/>
                <a:latin typeface="Garamond" panose="02020404030301010803" pitchFamily="18" charset="0"/>
              </a:rPr>
              <a:t>Set VSPC best practices (set-up and throughput) </a:t>
            </a:r>
            <a:r>
              <a:rPr lang="en-US" sz="1800" b="0" dirty="0">
                <a:effectLst/>
                <a:latin typeface="Garamond" panose="02020404030301010803" pitchFamily="18" charset="0"/>
              </a:rPr>
              <a:t>in </a:t>
            </a:r>
            <a:r>
              <a:rPr lang="en-US" sz="1800" b="0" dirty="0" smtClean="0">
                <a:effectLst/>
                <a:latin typeface="Garamond" panose="02020404030301010803" pitchFamily="18" charset="0"/>
              </a:rPr>
              <a:t>rule</a:t>
            </a:r>
            <a:endParaRPr lang="en-US" sz="1800" b="0" dirty="0">
              <a:effectLst/>
              <a:latin typeface="Garamond" panose="02020404030301010803" pitchFamily="18" charset="0"/>
            </a:endParaRPr>
          </a:p>
        </p:txBody>
      </p:sp>
      <p:sp>
        <p:nvSpPr>
          <p:cNvPr id="5" name="Slide Number Placeholder 4"/>
          <p:cNvSpPr>
            <a:spLocks noGrp="1"/>
          </p:cNvSpPr>
          <p:nvPr>
            <p:ph type="sldNum" sz="quarter" idx="12"/>
          </p:nvPr>
        </p:nvSpPr>
        <p:spPr/>
        <p:txBody>
          <a:bodyPr/>
          <a:lstStyle/>
          <a:p>
            <a:pPr>
              <a:defRPr/>
            </a:pPr>
            <a:fld id="{3F2EAB85-1E62-46D3-BF19-65C2E05E3CDA}" type="slidenum">
              <a:rPr lang="en-US" altLang="en-US" smtClean="0"/>
              <a:pPr>
                <a:defRPr/>
              </a:pPr>
              <a:t>3</a:t>
            </a:fld>
            <a:endParaRPr lang="en-US" altLang="en-US"/>
          </a:p>
        </p:txBody>
      </p:sp>
    </p:spTree>
    <p:extLst>
      <p:ext uri="{BB962C8B-B14F-4D97-AF65-F5344CB8AC3E}">
        <p14:creationId xmlns:p14="http://schemas.microsoft.com/office/powerpoint/2010/main" val="3814278004"/>
      </p:ext>
    </p:extLst>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Total VSPC Transactions by Day</a:t>
            </a:r>
            <a:endParaRPr lang="en-US" dirty="0">
              <a:latin typeface="Garamond" panose="02020404030301010803" pitchFamily="18" charset="0"/>
            </a:endParaRPr>
          </a:p>
        </p:txBody>
      </p:sp>
      <p:sp>
        <p:nvSpPr>
          <p:cNvPr id="5" name="Slide Number Placeholder 4"/>
          <p:cNvSpPr>
            <a:spLocks noGrp="1"/>
          </p:cNvSpPr>
          <p:nvPr>
            <p:ph type="sldNum" sz="quarter" idx="12"/>
          </p:nvPr>
        </p:nvSpPr>
        <p:spPr/>
        <p:txBody>
          <a:bodyPr/>
          <a:lstStyle/>
          <a:p>
            <a:pPr>
              <a:defRPr/>
            </a:pPr>
            <a:fld id="{3F2EAB85-1E62-46D3-BF19-65C2E05E3CDA}" type="slidenum">
              <a:rPr lang="en-US" altLang="en-US" smtClean="0"/>
              <a:pPr>
                <a:defRPr/>
              </a:pPr>
              <a:t>4</a:t>
            </a:fld>
            <a:endParaRPr lang="en-US" altLang="en-US"/>
          </a:p>
        </p:txBody>
      </p:sp>
      <p:graphicFrame>
        <p:nvGraphicFramePr>
          <p:cNvPr id="6" name="Content Placeholder 8"/>
          <p:cNvGraphicFramePr>
            <a:graphicFrameLocks noGrp="1"/>
          </p:cNvGraphicFramePr>
          <p:nvPr>
            <p:ph idx="1"/>
            <p:extLst>
              <p:ext uri="{D42A27DB-BD31-4B8C-83A1-F6EECF244321}">
                <p14:modId xmlns:p14="http://schemas.microsoft.com/office/powerpoint/2010/main" val="1571341732"/>
              </p:ext>
            </p:extLst>
          </p:nvPr>
        </p:nvGraphicFramePr>
        <p:xfrm>
          <a:off x="263524" y="1419226"/>
          <a:ext cx="8194675" cy="4337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5476649"/>
      </p:ext>
    </p:extLst>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25" y="230188"/>
            <a:ext cx="8194675" cy="1190050"/>
          </a:xfrm>
        </p:spPr>
        <p:txBody>
          <a:bodyPr/>
          <a:lstStyle/>
          <a:p>
            <a:r>
              <a:rPr lang="en-US" dirty="0" smtClean="0">
                <a:latin typeface="Garamond" panose="02020404030301010803" pitchFamily="18" charset="0"/>
              </a:rPr>
              <a:t>Transactions per VSPC per Day</a:t>
            </a:r>
            <a:br>
              <a:rPr lang="en-US" dirty="0" smtClean="0">
                <a:latin typeface="Garamond" panose="02020404030301010803" pitchFamily="18" charset="0"/>
              </a:rPr>
            </a:br>
            <a:r>
              <a:rPr lang="en-US" dirty="0" smtClean="0">
                <a:latin typeface="Garamond" panose="02020404030301010803" pitchFamily="18" charset="0"/>
              </a:rPr>
              <a:t>(statewide)</a:t>
            </a:r>
            <a:endParaRPr lang="en-US" dirty="0">
              <a:latin typeface="Garamond" panose="02020404030301010803" pitchFamily="18" charset="0"/>
            </a:endParaRPr>
          </a:p>
        </p:txBody>
      </p:sp>
      <p:sp>
        <p:nvSpPr>
          <p:cNvPr id="5" name="Slide Number Placeholder 4"/>
          <p:cNvSpPr>
            <a:spLocks noGrp="1"/>
          </p:cNvSpPr>
          <p:nvPr>
            <p:ph type="sldNum" sz="quarter" idx="12"/>
          </p:nvPr>
        </p:nvSpPr>
        <p:spPr/>
        <p:txBody>
          <a:bodyPr/>
          <a:lstStyle/>
          <a:p>
            <a:pPr>
              <a:defRPr/>
            </a:pPr>
            <a:fld id="{3F2EAB85-1E62-46D3-BF19-65C2E05E3CDA}" type="slidenum">
              <a:rPr lang="en-US" altLang="en-US" smtClean="0"/>
              <a:pPr>
                <a:defRPr/>
              </a:pPr>
              <a:t>5</a:t>
            </a:fld>
            <a:endParaRPr lang="en-US" altLang="en-US"/>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420496219"/>
              </p:ext>
            </p:extLst>
          </p:nvPr>
        </p:nvGraphicFramePr>
        <p:xfrm>
          <a:off x="303212" y="1552575"/>
          <a:ext cx="8115300" cy="4137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2195378"/>
      </p:ext>
    </p:extLst>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Voter Propensity During Early Voting Period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4971261"/>
              </p:ext>
            </p:extLst>
          </p:nvPr>
        </p:nvGraphicFramePr>
        <p:xfrm>
          <a:off x="739302" y="2632591"/>
          <a:ext cx="7500026" cy="1219200"/>
        </p:xfrm>
        <a:graphic>
          <a:graphicData uri="http://schemas.openxmlformats.org/drawingml/2006/table">
            <a:tbl>
              <a:tblPr firstRow="1" firstCol="1" bandRow="1"/>
              <a:tblGrid>
                <a:gridCol w="1653702"/>
                <a:gridCol w="1637923"/>
                <a:gridCol w="1844579"/>
                <a:gridCol w="1034273"/>
                <a:gridCol w="1329549"/>
              </a:tblGrid>
              <a:tr h="147596">
                <a:tc>
                  <a:txBody>
                    <a:bodyPr/>
                    <a:lstStyle/>
                    <a:p>
                      <a:pPr marL="0" marR="0">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Date Range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a:t>
                      </a:r>
                      <a:r>
                        <a:rPr lang="en-US" sz="1600" b="1"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1"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Presidential Generals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Even Year Generals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a:t>
                      </a:r>
                      <a:r>
                        <a:rPr lang="en-US" sz="1600" b="1"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Primaries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a:t>
                      </a:r>
                      <a:r>
                        <a:rPr lang="en-US" sz="1600" b="1"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Coordinateds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596">
                <a:tc>
                  <a:txBody>
                    <a:bodyPr/>
                    <a:lstStyle/>
                    <a:p>
                      <a:pPr marL="0" marR="0">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Oct 17th -30th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7596">
                <a:tc>
                  <a:txBody>
                    <a:bodyPr/>
                    <a:lstStyle/>
                    <a:p>
                      <a:pPr marL="0" marR="0">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Oct 31st -Nov 7th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a:noFill/>
                    </a:lnL>
                    <a:lnR>
                      <a:noFill/>
                    </a:lnR>
                    <a:lnT>
                      <a:noFill/>
                    </a:lnT>
                    <a:lnB>
                      <a:noFill/>
                    </a:lnB>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a:noFill/>
                    </a:lnL>
                    <a:lnR w="12700" cap="flat" cmpd="sng" algn="ctr">
                      <a:solidFill>
                        <a:srgbClr val="000000"/>
                      </a:solidFill>
                      <a:prstDash val="solid"/>
                      <a:round/>
                      <a:headEnd type="none" w="med" len="med"/>
                      <a:tailEnd type="none" w="med" len="med"/>
                    </a:lnR>
                    <a:lnT>
                      <a:noFill/>
                    </a:lnT>
                    <a:lnB>
                      <a:noFill/>
                    </a:lnB>
                  </a:tcPr>
                </a:tc>
              </a:tr>
              <a:tr h="147596">
                <a:tc>
                  <a:txBody>
                    <a:bodyPr/>
                    <a:lstStyle/>
                    <a:p>
                      <a:pPr marL="0" marR="0">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Election Day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6" name="Title 1"/>
          <p:cNvSpPr txBox="1">
            <a:spLocks/>
          </p:cNvSpPr>
          <p:nvPr/>
        </p:nvSpPr>
        <p:spPr bwMode="auto">
          <a:xfrm>
            <a:off x="263525" y="230188"/>
            <a:ext cx="8194675" cy="1365148"/>
          </a:xfrm>
          <a:prstGeom prst="rect">
            <a:avLst/>
          </a:prstGeom>
          <a:solidFill>
            <a:srgbClr val="3399FF">
              <a:lumMod val="50000"/>
            </a:srgb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Times New Roman" pitchFamily="18" charset="0"/>
              </a:defRPr>
            </a:lvl2pPr>
            <a:lvl3pPr algn="ctr" rtl="0" eaLnBrk="0" fontAlgn="base" hangingPunct="0">
              <a:spcBef>
                <a:spcPct val="0"/>
              </a:spcBef>
              <a:spcAft>
                <a:spcPct val="0"/>
              </a:spcAft>
              <a:defRPr sz="4400" b="1">
                <a:solidFill>
                  <a:schemeClr val="bg1"/>
                </a:solidFill>
                <a:latin typeface="Times New Roman" pitchFamily="18" charset="0"/>
              </a:defRPr>
            </a:lvl3pPr>
            <a:lvl4pPr algn="ctr" rtl="0" eaLnBrk="0" fontAlgn="base" hangingPunct="0">
              <a:spcBef>
                <a:spcPct val="0"/>
              </a:spcBef>
              <a:spcAft>
                <a:spcPct val="0"/>
              </a:spcAft>
              <a:defRPr sz="4400" b="1">
                <a:solidFill>
                  <a:schemeClr val="bg1"/>
                </a:solidFill>
                <a:latin typeface="Times New Roman" pitchFamily="18" charset="0"/>
              </a:defRPr>
            </a:lvl4pPr>
            <a:lvl5pPr algn="ctr" rtl="0" eaLnBrk="0" fontAlgn="base" hangingPunct="0">
              <a:spcBef>
                <a:spcPct val="0"/>
              </a:spcBef>
              <a:spcAft>
                <a:spcPct val="0"/>
              </a:spcAft>
              <a:defRPr sz="4400" b="1">
                <a:solidFill>
                  <a:schemeClr val="bg1"/>
                </a:solidFill>
                <a:latin typeface="Times New Roman" pitchFamily="18" charset="0"/>
              </a:defRPr>
            </a:lvl5pPr>
            <a:lvl6pPr marL="457200" algn="ctr" rtl="0" fontAlgn="base">
              <a:spcBef>
                <a:spcPct val="0"/>
              </a:spcBef>
              <a:spcAft>
                <a:spcPct val="0"/>
              </a:spcAft>
              <a:defRPr sz="4400" b="1">
                <a:solidFill>
                  <a:schemeClr val="bg1"/>
                </a:solidFill>
                <a:latin typeface="Times New Roman" pitchFamily="18" charset="0"/>
              </a:defRPr>
            </a:lvl6pPr>
            <a:lvl7pPr marL="914400" algn="ctr" rtl="0" fontAlgn="base">
              <a:spcBef>
                <a:spcPct val="0"/>
              </a:spcBef>
              <a:spcAft>
                <a:spcPct val="0"/>
              </a:spcAft>
              <a:defRPr sz="4400" b="1">
                <a:solidFill>
                  <a:schemeClr val="bg1"/>
                </a:solidFill>
                <a:latin typeface="Times New Roman" pitchFamily="18" charset="0"/>
              </a:defRPr>
            </a:lvl7pPr>
            <a:lvl8pPr marL="1371600" algn="ctr" rtl="0" fontAlgn="base">
              <a:spcBef>
                <a:spcPct val="0"/>
              </a:spcBef>
              <a:spcAft>
                <a:spcPct val="0"/>
              </a:spcAft>
              <a:defRPr sz="4400" b="1">
                <a:solidFill>
                  <a:schemeClr val="bg1"/>
                </a:solidFill>
                <a:latin typeface="Times New Roman" pitchFamily="18" charset="0"/>
              </a:defRPr>
            </a:lvl8pPr>
            <a:lvl9pPr marL="1828800" algn="ctr" rtl="0" fontAlgn="base">
              <a:spcBef>
                <a:spcPct val="0"/>
              </a:spcBef>
              <a:spcAft>
                <a:spcPct val="0"/>
              </a:spcAft>
              <a:defRPr sz="4400" b="1">
                <a:solidFill>
                  <a:schemeClr val="bg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FFFFFF"/>
                </a:solidFill>
                <a:effectLst/>
                <a:uLnTx/>
                <a:uFillTx/>
                <a:latin typeface="Garamond" panose="02020404030301010803" pitchFamily="18" charset="0"/>
                <a:ea typeface="+mj-ea"/>
                <a:cs typeface="+mj-cs"/>
              </a:rPr>
              <a:t>Voter Propensity</a:t>
            </a:r>
            <a:r>
              <a:rPr kumimoji="0" lang="en-US" sz="4400" b="1" i="0" u="none" strike="noStrike" kern="0" cap="none" spc="0" normalizeH="0" noProof="0" dirty="0" smtClean="0">
                <a:ln>
                  <a:noFill/>
                </a:ln>
                <a:solidFill>
                  <a:srgbClr val="FFFFFF"/>
                </a:solidFill>
                <a:effectLst/>
                <a:uLnTx/>
                <a:uFillTx/>
                <a:latin typeface="Garamond" panose="02020404030301010803" pitchFamily="18" charset="0"/>
                <a:ea typeface="+mj-ea"/>
                <a:cs typeface="+mj-cs"/>
              </a:rPr>
              <a:t> During Early Voting Period</a:t>
            </a:r>
            <a:endParaRPr kumimoji="0" lang="en-US" sz="4400" b="1" i="0" u="none" strike="noStrike" kern="0" cap="none" spc="0" normalizeH="0" baseline="0" noProof="0" dirty="0">
              <a:ln>
                <a:noFill/>
              </a:ln>
              <a:solidFill>
                <a:srgbClr val="FFFFFF"/>
              </a:solidFill>
              <a:effectLst/>
              <a:uLnTx/>
              <a:uFillTx/>
              <a:latin typeface="Garamond" panose="02020404030301010803" pitchFamily="18" charset="0"/>
              <a:ea typeface="+mj-ea"/>
              <a:cs typeface="+mj-cs"/>
            </a:endParaRPr>
          </a:p>
        </p:txBody>
      </p:sp>
      <p:sp>
        <p:nvSpPr>
          <p:cNvPr id="3" name="Slide Number Placeholder 2"/>
          <p:cNvSpPr>
            <a:spLocks noGrp="1"/>
          </p:cNvSpPr>
          <p:nvPr>
            <p:ph type="sldNum" sz="quarter" idx="12"/>
          </p:nvPr>
        </p:nvSpPr>
        <p:spPr/>
        <p:txBody>
          <a:bodyPr/>
          <a:lstStyle/>
          <a:p>
            <a:fld id="{5959654F-0885-4E83-B3E8-AD45CF15A6DE}"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4196588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25" y="230188"/>
            <a:ext cx="8194675" cy="1219233"/>
          </a:xfrm>
        </p:spPr>
        <p:txBody>
          <a:bodyPr/>
          <a:lstStyle/>
          <a:p>
            <a:r>
              <a:rPr lang="en-US" dirty="0" smtClean="0"/>
              <a:t>VSPC Statewide Activity </a:t>
            </a:r>
            <a:br>
              <a:rPr lang="en-US" dirty="0" smtClean="0"/>
            </a:br>
            <a:r>
              <a:rPr lang="en-US" dirty="0" smtClean="0"/>
              <a:t>by Hour</a:t>
            </a:r>
            <a:endParaRPr lang="en-US" dirty="0"/>
          </a:p>
        </p:txBody>
      </p:sp>
      <p:graphicFrame>
        <p:nvGraphicFramePr>
          <p:cNvPr id="9" name="Content Placeholder 8"/>
          <p:cNvGraphicFramePr>
            <a:graphicFrameLocks noGrp="1"/>
          </p:cNvGraphicFramePr>
          <p:nvPr>
            <p:ph idx="1"/>
            <p:extLst/>
          </p:nvPr>
        </p:nvGraphicFramePr>
        <p:xfrm>
          <a:off x="263525" y="2057400"/>
          <a:ext cx="8501096" cy="4137025"/>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3F2EAB85-1E62-46D3-BF19-65C2E05E3CDA}" type="slidenum">
              <a:rPr lang="en-US" altLang="en-US" smtClean="0"/>
              <a:pPr>
                <a:defRPr/>
              </a:pPr>
              <a:t>7</a:t>
            </a:fld>
            <a:endParaRPr lang="en-US" altLang="en-US"/>
          </a:p>
        </p:txBody>
      </p:sp>
    </p:spTree>
    <p:extLst>
      <p:ext uri="{BB962C8B-B14F-4D97-AF65-F5344CB8AC3E}">
        <p14:creationId xmlns:p14="http://schemas.microsoft.com/office/powerpoint/2010/main" val="1858724872"/>
      </p:ext>
    </p:extLst>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25" y="230188"/>
            <a:ext cx="8194675" cy="1384603"/>
          </a:xfrm>
        </p:spPr>
        <p:txBody>
          <a:bodyPr/>
          <a:lstStyle/>
          <a:p>
            <a:r>
              <a:rPr lang="en-US" dirty="0" smtClean="0"/>
              <a:t>VSPC Douglas County </a:t>
            </a:r>
            <a:br>
              <a:rPr lang="en-US" dirty="0" smtClean="0"/>
            </a:br>
            <a:r>
              <a:rPr lang="en-US" dirty="0" smtClean="0"/>
              <a:t>Activity by Hour</a:t>
            </a:r>
            <a:endParaRPr lang="en-US" dirty="0"/>
          </a:p>
        </p:txBody>
      </p:sp>
      <p:graphicFrame>
        <p:nvGraphicFramePr>
          <p:cNvPr id="9" name="Content Placeholder 8"/>
          <p:cNvGraphicFramePr>
            <a:graphicFrameLocks noGrp="1"/>
          </p:cNvGraphicFramePr>
          <p:nvPr>
            <p:ph idx="1"/>
            <p:extLst/>
          </p:nvPr>
        </p:nvGraphicFramePr>
        <p:xfrm>
          <a:off x="263525" y="2057400"/>
          <a:ext cx="8501096" cy="4137025"/>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3F2EAB85-1E62-46D3-BF19-65C2E05E3CDA}" type="slidenum">
              <a:rPr lang="en-US" altLang="en-US" smtClean="0"/>
              <a:pPr>
                <a:defRPr/>
              </a:pPr>
              <a:t>8</a:t>
            </a:fld>
            <a:endParaRPr lang="en-US" altLang="en-US"/>
          </a:p>
        </p:txBody>
      </p:sp>
    </p:spTree>
    <p:extLst>
      <p:ext uri="{BB962C8B-B14F-4D97-AF65-F5344CB8AC3E}">
        <p14:creationId xmlns:p14="http://schemas.microsoft.com/office/powerpoint/2010/main" val="1958203870"/>
      </p:ext>
    </p:extLst>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25" y="230188"/>
            <a:ext cx="8194675" cy="1394331"/>
          </a:xfrm>
        </p:spPr>
        <p:txBody>
          <a:bodyPr/>
          <a:lstStyle/>
          <a:p>
            <a:r>
              <a:rPr lang="en-US" dirty="0" smtClean="0"/>
              <a:t>VSPC El Paso County </a:t>
            </a:r>
            <a:br>
              <a:rPr lang="en-US" dirty="0" smtClean="0"/>
            </a:br>
            <a:r>
              <a:rPr lang="en-US" dirty="0" smtClean="0"/>
              <a:t>Activity by Hour</a:t>
            </a:r>
            <a:endParaRPr lang="en-US" dirty="0"/>
          </a:p>
        </p:txBody>
      </p:sp>
      <p:graphicFrame>
        <p:nvGraphicFramePr>
          <p:cNvPr id="9" name="Content Placeholder 8"/>
          <p:cNvGraphicFramePr>
            <a:graphicFrameLocks noGrp="1"/>
          </p:cNvGraphicFramePr>
          <p:nvPr>
            <p:ph idx="1"/>
            <p:extLst/>
          </p:nvPr>
        </p:nvGraphicFramePr>
        <p:xfrm>
          <a:off x="263525" y="2057400"/>
          <a:ext cx="8501096" cy="4137025"/>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3F2EAB85-1E62-46D3-BF19-65C2E05E3CDA}" type="slidenum">
              <a:rPr lang="en-US" altLang="en-US" smtClean="0"/>
              <a:pPr>
                <a:defRPr/>
              </a:pPr>
              <a:t>9</a:t>
            </a:fld>
            <a:endParaRPr lang="en-US" altLang="en-US"/>
          </a:p>
        </p:txBody>
      </p:sp>
    </p:spTree>
    <p:extLst>
      <p:ext uri="{BB962C8B-B14F-4D97-AF65-F5344CB8AC3E}">
        <p14:creationId xmlns:p14="http://schemas.microsoft.com/office/powerpoint/2010/main" val="1777119974"/>
      </p:ext>
    </p:extLst>
  </p:cSld>
  <p:clrMapOvr>
    <a:masterClrMapping/>
  </p:clrMapOvr>
  <p:transition>
    <p:push/>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Default Design">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70E03"/>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rgbClr val="970E03"/>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8833</TotalTime>
  <Words>1679</Words>
  <Application>Microsoft Office PowerPoint</Application>
  <PresentationFormat>On-screen Show (4:3)</PresentationFormat>
  <Paragraphs>486</Paragraphs>
  <Slides>27</Slides>
  <Notes>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7" baseType="lpstr">
      <vt:lpstr>Arial</vt:lpstr>
      <vt:lpstr>Calibri</vt:lpstr>
      <vt:lpstr>Calibri Light</vt:lpstr>
      <vt:lpstr>Garamond</vt:lpstr>
      <vt:lpstr>Tahoma</vt:lpstr>
      <vt:lpstr>Times New Roman</vt:lpstr>
      <vt:lpstr>Wingdings</vt:lpstr>
      <vt:lpstr>Default Design</vt:lpstr>
      <vt:lpstr>Office Theme</vt:lpstr>
      <vt:lpstr>Acrobat Document</vt:lpstr>
      <vt:lpstr> Bipartisan Election Advisory Commission </vt:lpstr>
      <vt:lpstr>Suggestions (pg. 1)</vt:lpstr>
      <vt:lpstr>Suggestions (pg. 2)</vt:lpstr>
      <vt:lpstr>Total VSPC Transactions by Day</vt:lpstr>
      <vt:lpstr>Transactions per VSPC per Day (statewide)</vt:lpstr>
      <vt:lpstr>Voter Propensity During Early Voting Period</vt:lpstr>
      <vt:lpstr>VSPC Statewide Activity  by Hour</vt:lpstr>
      <vt:lpstr>VSPC Douglas County  Activity by Hour</vt:lpstr>
      <vt:lpstr>VSPC El Paso County  Activity by Hour</vt:lpstr>
      <vt:lpstr>CSU VSPC – Larimer County  Activity by Hour</vt:lpstr>
      <vt:lpstr>VSPC Logan County  Activity by Hour</vt:lpstr>
      <vt:lpstr>Selecting a VSPC</vt:lpstr>
      <vt:lpstr>PowerPoint Presentation</vt:lpstr>
      <vt:lpstr>El Paso County drive times</vt:lpstr>
      <vt:lpstr>Specific Recommendations</vt:lpstr>
      <vt:lpstr>Modify VSPC formulas</vt:lpstr>
      <vt:lpstr>High Population County  VSPC Requirements</vt:lpstr>
      <vt:lpstr>Medium and Lower Population  VSPC Requirements</vt:lpstr>
      <vt:lpstr>Current formula</vt:lpstr>
      <vt:lpstr>Current formula</vt:lpstr>
      <vt:lpstr>Expand VSPC hours</vt:lpstr>
      <vt:lpstr>Change ballot mailing deadlines</vt:lpstr>
      <vt:lpstr>Other Ideas</vt:lpstr>
      <vt:lpstr>Other Ideas</vt:lpstr>
      <vt:lpstr> Early 2016 24 Hour Dropboxes </vt:lpstr>
      <vt:lpstr>Dropbox Expansion</vt:lpstr>
      <vt:lpstr> Dropbox Expansion </vt:lpstr>
    </vt:vector>
  </TitlesOfParts>
  <Company>Colorado Secretary of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CSOS</dc:creator>
  <cp:lastModifiedBy>Judd Choate</cp:lastModifiedBy>
  <cp:revision>363</cp:revision>
  <cp:lastPrinted>2016-05-27T23:34:05Z</cp:lastPrinted>
  <dcterms:created xsi:type="dcterms:W3CDTF">2005-03-14T21:06:06Z</dcterms:created>
  <dcterms:modified xsi:type="dcterms:W3CDTF">2017-01-26T20:04:06Z</dcterms:modified>
</cp:coreProperties>
</file>